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45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4" Type="http://schemas.openxmlformats.org/officeDocument/2006/relationships/image" Target="../media/image7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4" Type="http://schemas.openxmlformats.org/officeDocument/2006/relationships/image" Target="../media/image8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4" Type="http://schemas.openxmlformats.org/officeDocument/2006/relationships/image" Target="../media/image8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84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92.wmf"/><Relationship Id="rId1" Type="http://schemas.openxmlformats.org/officeDocument/2006/relationships/image" Target="../media/image9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5" Type="http://schemas.openxmlformats.org/officeDocument/2006/relationships/image" Target="../media/image84.wmf"/><Relationship Id="rId4" Type="http://schemas.openxmlformats.org/officeDocument/2006/relationships/image" Target="../media/image96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2.wmf"/><Relationship Id="rId1" Type="http://schemas.openxmlformats.org/officeDocument/2006/relationships/image" Target="../media/image91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9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2709-6760-43A7-B464-05ACEB87D9C5}" type="datetimeFigureOut">
              <a:rPr lang="zh-CN" altLang="en-US" smtClean="0"/>
              <a:t>2013/8/15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D1F1-6280-4C70-937F-90DB7734A8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516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2709-6760-43A7-B464-05ACEB87D9C5}" type="datetimeFigureOut">
              <a:rPr lang="zh-CN" altLang="en-US" smtClean="0"/>
              <a:t>2013/8/15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D1F1-6280-4C70-937F-90DB7734A8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9477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2709-6760-43A7-B464-05ACEB87D9C5}" type="datetimeFigureOut">
              <a:rPr lang="zh-CN" altLang="en-US" smtClean="0"/>
              <a:t>2013/8/15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D1F1-6280-4C70-937F-90DB7734A8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708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E567F-9893-4A07-83F8-33CDF3C3CB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1405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B3C9E-01B1-4B63-A16E-9AC3CE088D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0486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A7C0F-602E-4EF1-BEB6-CF124F4A7DF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6707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D6A1A-087C-4506-AB27-F43AFC8B66F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681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2709-6760-43A7-B464-05ACEB87D9C5}" type="datetimeFigureOut">
              <a:rPr lang="zh-CN" altLang="en-US" smtClean="0"/>
              <a:t>2013/8/15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D1F1-6280-4C70-937F-90DB7734A8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4408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2709-6760-43A7-B464-05ACEB87D9C5}" type="datetimeFigureOut">
              <a:rPr lang="zh-CN" altLang="en-US" smtClean="0"/>
              <a:t>2013/8/15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D1F1-6280-4C70-937F-90DB7734A8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949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2709-6760-43A7-B464-05ACEB87D9C5}" type="datetimeFigureOut">
              <a:rPr lang="zh-CN" altLang="en-US" smtClean="0"/>
              <a:t>2013/8/15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D1F1-6280-4C70-937F-90DB7734A8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232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2709-6760-43A7-B464-05ACEB87D9C5}" type="datetimeFigureOut">
              <a:rPr lang="zh-CN" altLang="en-US" smtClean="0"/>
              <a:t>2013/8/15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D1F1-6280-4C70-937F-90DB7734A8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737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2709-6760-43A7-B464-05ACEB87D9C5}" type="datetimeFigureOut">
              <a:rPr lang="zh-CN" altLang="en-US" smtClean="0"/>
              <a:t>2013/8/15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D1F1-6280-4C70-937F-90DB7734A8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5343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2709-6760-43A7-B464-05ACEB87D9C5}" type="datetimeFigureOut">
              <a:rPr lang="zh-CN" altLang="en-US" smtClean="0"/>
              <a:t>2013/8/15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D1F1-6280-4C70-937F-90DB7734A8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9565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2709-6760-43A7-B464-05ACEB87D9C5}" type="datetimeFigureOut">
              <a:rPr lang="zh-CN" altLang="en-US" smtClean="0"/>
              <a:t>2013/8/15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D1F1-6280-4C70-937F-90DB7734A8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7602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2709-6760-43A7-B464-05ACEB87D9C5}" type="datetimeFigureOut">
              <a:rPr lang="zh-CN" altLang="en-US" smtClean="0"/>
              <a:t>2013/8/15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D1F1-6280-4C70-937F-90DB7734A8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375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82709-6760-43A7-B464-05ACEB87D9C5}" type="datetimeFigureOut">
              <a:rPr lang="zh-CN" altLang="en-US" smtClean="0"/>
              <a:t>2013/8/15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DD1F1-6280-4C70-937F-90DB7734A8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812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24.wmf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png"/><Relationship Id="rId11" Type="http://schemas.openxmlformats.org/officeDocument/2006/relationships/oleObject" Target="../embeddings/oleObject14.bin"/><Relationship Id="rId5" Type="http://schemas.openxmlformats.org/officeDocument/2006/relationships/image" Target="../media/image27.png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20.wmf"/><Relationship Id="rId4" Type="http://schemas.openxmlformats.org/officeDocument/2006/relationships/image" Target="../media/image26.png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22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33.png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10" Type="http://schemas.openxmlformats.org/officeDocument/2006/relationships/image" Target="../media/image32.wmf"/><Relationship Id="rId4" Type="http://schemas.openxmlformats.org/officeDocument/2006/relationships/image" Target="../media/image34.png"/><Relationship Id="rId9" Type="http://schemas.openxmlformats.org/officeDocument/2006/relationships/oleObject" Target="../embeddings/oleObject19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7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2.png"/><Relationship Id="rId11" Type="http://schemas.openxmlformats.org/officeDocument/2006/relationships/oleObject" Target="../embeddings/oleObject20.bin"/><Relationship Id="rId5" Type="http://schemas.openxmlformats.org/officeDocument/2006/relationships/image" Target="../media/image41.png"/><Relationship Id="rId15" Type="http://schemas.openxmlformats.org/officeDocument/2006/relationships/image" Target="../media/image38.wmf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oleObject" Target="../embeddings/oleObject21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49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27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5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31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64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36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65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7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9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71.wmf"/><Relationship Id="rId4" Type="http://schemas.openxmlformats.org/officeDocument/2006/relationships/image" Target="../media/image68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73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77.wmf"/><Relationship Id="rId4" Type="http://schemas.openxmlformats.org/officeDocument/2006/relationships/image" Target="../media/image74.wmf"/><Relationship Id="rId9" Type="http://schemas.openxmlformats.org/officeDocument/2006/relationships/oleObject" Target="../embeddings/oleObject50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81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5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83.wmf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85.wmf"/><Relationship Id="rId4" Type="http://schemas.openxmlformats.org/officeDocument/2006/relationships/image" Target="../media/image82.wmf"/><Relationship Id="rId9" Type="http://schemas.openxmlformats.org/officeDocument/2006/relationships/oleObject" Target="../embeddings/oleObject58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13" Type="http://schemas.openxmlformats.org/officeDocument/2006/relationships/oleObject" Target="../embeddings/oleObject64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90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87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89.wmf"/><Relationship Id="rId4" Type="http://schemas.openxmlformats.org/officeDocument/2006/relationships/image" Target="../media/image86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84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92.wmf"/><Relationship Id="rId5" Type="http://schemas.openxmlformats.org/officeDocument/2006/relationships/oleObject" Target="../embeddings/oleObject66.bin"/><Relationship Id="rId4" Type="http://schemas.openxmlformats.org/officeDocument/2006/relationships/image" Target="../media/image91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84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94.wmf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8.bin"/><Relationship Id="rId10" Type="http://schemas.openxmlformats.org/officeDocument/2006/relationships/image" Target="../media/image96.wmf"/><Relationship Id="rId4" Type="http://schemas.openxmlformats.org/officeDocument/2006/relationships/image" Target="../media/image93.wmf"/><Relationship Id="rId9" Type="http://schemas.openxmlformats.org/officeDocument/2006/relationships/oleObject" Target="../embeddings/oleObject70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92.wmf"/><Relationship Id="rId5" Type="http://schemas.openxmlformats.org/officeDocument/2006/relationships/oleObject" Target="../embeddings/oleObject73.bin"/><Relationship Id="rId4" Type="http://schemas.openxmlformats.org/officeDocument/2006/relationships/image" Target="../media/image91.w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97.w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995221" cy="6310064"/>
          </a:xfrm>
        </p:spPr>
        <p:txBody>
          <a:bodyPr>
            <a:normAutofit fontScale="90000"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6700" b="1" dirty="0" smtClean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/>
            </a:r>
            <a:br>
              <a:rPr lang="en-US" altLang="zh-CN" sz="6700" b="1" dirty="0" smtClean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</a:br>
            <a:r>
              <a:rPr lang="en-US" altLang="zh-CN" sz="6700" b="1" dirty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/>
            </a:r>
            <a:br>
              <a:rPr lang="en-US" altLang="zh-CN" sz="6700" b="1" dirty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</a:br>
            <a:r>
              <a:rPr lang="en-US" altLang="zh-CN" sz="6700" b="1" dirty="0" smtClean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/>
            </a:r>
            <a:br>
              <a:rPr lang="en-US" altLang="zh-CN" sz="6700" b="1" dirty="0" smtClean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</a:br>
            <a:r>
              <a:rPr lang="en-US" altLang="zh-CN" sz="6700" b="1" dirty="0" err="1" smtClean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凝聚态</a:t>
            </a:r>
            <a:r>
              <a:rPr lang="en-US" altLang="zh-CN" sz="6700" b="1" dirty="0" smtClean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(</a:t>
            </a:r>
            <a:r>
              <a:rPr lang="en-US" altLang="zh-CN" sz="6700" b="1" dirty="0" err="1" smtClean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超流与超导</a:t>
            </a:r>
            <a:r>
              <a:rPr lang="en-US" altLang="zh-CN" sz="6700" b="1" dirty="0" smtClean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)</a:t>
            </a:r>
            <a:br>
              <a:rPr lang="en-US" altLang="zh-CN" sz="6700" b="1" dirty="0" smtClean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</a:br>
            <a:r>
              <a:rPr lang="en-US" altLang="zh-CN" b="1" dirty="0" smtClean="0"/>
              <a:t>的</a:t>
            </a:r>
            <a:r>
              <a:rPr lang="en-US" altLang="zh-CN" sz="6700" b="1" dirty="0" smtClean="0">
                <a:solidFill>
                  <a:schemeClr val="accent2"/>
                </a:solidFill>
              </a:rPr>
              <a:t/>
            </a:r>
            <a:br>
              <a:rPr lang="en-US" altLang="zh-CN" sz="6700" b="1" dirty="0" smtClean="0">
                <a:solidFill>
                  <a:schemeClr val="accent2"/>
                </a:solidFill>
              </a:rPr>
            </a:br>
            <a:r>
              <a:rPr lang="en-US" altLang="zh-CN" sz="6700" b="1" dirty="0" err="1" smtClean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物理预备知识</a:t>
            </a:r>
            <a:r>
              <a:rPr lang="en-US" altLang="zh-CN" sz="6000" b="1" dirty="0" smtClean="0">
                <a:solidFill>
                  <a:schemeClr val="accent2"/>
                </a:solidFill>
              </a:rPr>
              <a:t/>
            </a:r>
            <a:br>
              <a:rPr lang="en-US" altLang="zh-CN" sz="6000" b="1" dirty="0" smtClean="0">
                <a:solidFill>
                  <a:schemeClr val="accent2"/>
                </a:solidFill>
              </a:rPr>
            </a:br>
            <a:r>
              <a:rPr lang="en-US" altLang="zh-CN" sz="6000" b="1" dirty="0" smtClean="0">
                <a:solidFill>
                  <a:schemeClr val="accent2"/>
                </a:solidFill>
              </a:rPr>
              <a:t/>
            </a:r>
            <a:br>
              <a:rPr lang="en-US" altLang="zh-CN" sz="6000" b="1" dirty="0" smtClean="0">
                <a:solidFill>
                  <a:schemeClr val="accent2"/>
                </a:solidFill>
              </a:rPr>
            </a:br>
            <a:r>
              <a:rPr lang="en-US" altLang="zh-CN" sz="6000" b="1" dirty="0">
                <a:solidFill>
                  <a:schemeClr val="accent2"/>
                </a:solidFill>
              </a:rPr>
              <a:t/>
            </a:r>
            <a:br>
              <a:rPr lang="en-US" altLang="zh-CN" sz="6000" b="1" dirty="0">
                <a:solidFill>
                  <a:schemeClr val="accent2"/>
                </a:solidFill>
              </a:rPr>
            </a:br>
            <a:r>
              <a:rPr lang="zh-CN" altLang="en-US" sz="3100" b="1" dirty="0" smtClean="0"/>
              <a:t>彭秋和</a:t>
            </a:r>
            <a:br>
              <a:rPr lang="zh-CN" altLang="en-US" sz="3100" b="1" dirty="0" smtClean="0"/>
            </a:br>
            <a:r>
              <a:rPr lang="en-US" altLang="zh-CN" sz="3100" b="1" dirty="0" smtClean="0"/>
              <a:t>(</a:t>
            </a:r>
            <a:r>
              <a:rPr lang="zh-CN" altLang="en-US" sz="3100" b="1" dirty="0" smtClean="0"/>
              <a:t>南京大学天文系</a:t>
            </a:r>
            <a:r>
              <a:rPr lang="en-US" altLang="zh-CN" sz="3100" b="1" dirty="0" smtClean="0"/>
              <a:t>)</a:t>
            </a:r>
            <a:br>
              <a:rPr lang="en-US" altLang="zh-CN" sz="3100" b="1" dirty="0" smtClean="0"/>
            </a:br>
            <a:r>
              <a:rPr lang="zh-CN" altLang="en-US" sz="6000" b="1" dirty="0" smtClean="0">
                <a:sym typeface="Math1" pitchFamily="2" charset="2"/>
              </a:rPr>
              <a:t>    </a:t>
            </a:r>
            <a:r>
              <a:rPr lang="zh-CN" altLang="en-US" sz="6000" b="1" dirty="0" smtClean="0"/>
              <a:t/>
            </a:r>
            <a:br>
              <a:rPr lang="zh-CN" altLang="en-US" sz="6000" b="1" dirty="0" smtClean="0"/>
            </a:br>
            <a:r>
              <a:rPr lang="en-US" altLang="zh-CN" sz="6000" b="1" dirty="0">
                <a:solidFill>
                  <a:schemeClr val="accent2"/>
                </a:solidFill>
              </a:rPr>
              <a:t/>
            </a:r>
            <a:br>
              <a:rPr lang="en-US" altLang="zh-CN" sz="6000" b="1" dirty="0">
                <a:solidFill>
                  <a:schemeClr val="accent2"/>
                </a:solidFill>
              </a:rPr>
            </a:br>
            <a:r>
              <a:rPr lang="en-US" altLang="zh-CN" sz="6000" b="1" dirty="0" smtClean="0">
                <a:solidFill>
                  <a:schemeClr val="accent2"/>
                </a:solidFill>
              </a:rPr>
              <a:t> </a:t>
            </a:r>
            <a:endParaRPr lang="zh-CN" altLang="en-US" sz="6000" dirty="0" smtClean="0"/>
          </a:p>
        </p:txBody>
      </p:sp>
    </p:spTree>
    <p:extLst>
      <p:ext uri="{BB962C8B-B14F-4D97-AF65-F5344CB8AC3E}">
        <p14:creationId xmlns:p14="http://schemas.microsoft.com/office/powerpoint/2010/main" val="51002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6513513" cy="476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4000" b="1" smtClean="0">
                <a:solidFill>
                  <a:schemeClr val="accent2"/>
                </a:solidFill>
                <a:ea typeface="楷体_GB2312" pitchFamily="49" charset="-122"/>
              </a:rPr>
              <a:t>中子星内部的中子超流体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20713"/>
            <a:ext cx="9144000" cy="6237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2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在密度很高时，当核力起作用时，在核力短稳强相互作用下，中子间产生很强的吸引力，这种吸引的能量量级 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Δ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  <a:sym typeface="Math1" pitchFamily="2" charset="2"/>
              </a:rPr>
              <a:t> 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～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1MeV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2800" b="1" smtClean="0"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1959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年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: Gintzberg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就预言中子星内中子流体处于超流状态。由于当时尚未发现脉冲星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(高速旋转的中子星),故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未讨论观测效应。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2800" b="1" smtClean="0"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1969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年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: Baym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等为了解释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Vala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和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Crab等年轻的脉冲星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自转突然增快现象（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Glitch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提出了中子星内部超流涡旋状态，才正式引起人们重视。但这只是间接证据。</a:t>
            </a:r>
            <a:endParaRPr lang="en-US" altLang="zh-CN" sz="2400" b="1" smtClean="0"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2011年：中子星的内部存在着 </a:t>
            </a:r>
            <a:r>
              <a:rPr lang="en-US" altLang="zh-CN" sz="2400" b="1" baseline="30000" smtClean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P</a:t>
            </a:r>
            <a:r>
              <a:rPr lang="en-US" altLang="zh-CN" sz="2400" b="1" baseline="-25000" smtClean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 中子超流体的直接证据 2011年2月发表的论文中才给出。D.Page et al. (Physical Review Letters, 106,081101(2011)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2400" b="1" smtClean="0">
              <a:latin typeface="楷体_GB2312" pitchFamily="49" charset="-122"/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4639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标题 1"/>
          <p:cNvSpPr>
            <a:spLocks noGrp="1"/>
          </p:cNvSpPr>
          <p:nvPr>
            <p:ph type="title"/>
          </p:nvPr>
        </p:nvSpPr>
        <p:spPr>
          <a:xfrm>
            <a:off x="0" y="609600"/>
            <a:ext cx="9036050" cy="1143000"/>
          </a:xfrm>
        </p:spPr>
        <p:txBody>
          <a:bodyPr/>
          <a:lstStyle/>
          <a:p>
            <a:r>
              <a:rPr lang="en-US" altLang="zh-CN" sz="4000" b="1" baseline="30000" smtClean="0">
                <a:ea typeface="楷体_GB2312" pitchFamily="49" charset="-122"/>
              </a:rPr>
              <a:t>3</a:t>
            </a:r>
            <a:r>
              <a:rPr lang="en-US" altLang="zh-CN" sz="4000" b="1" smtClean="0">
                <a:ea typeface="楷体_GB2312" pitchFamily="49" charset="-122"/>
              </a:rPr>
              <a:t>P</a:t>
            </a:r>
            <a:r>
              <a:rPr lang="en-US" altLang="zh-CN" sz="4000" b="1" baseline="-25000" smtClean="0">
                <a:ea typeface="楷体_GB2312" pitchFamily="49" charset="-122"/>
              </a:rPr>
              <a:t>2</a:t>
            </a:r>
            <a:r>
              <a:rPr lang="zh-CN" altLang="en-US" sz="4000" b="1" smtClean="0">
                <a:ea typeface="楷体_GB2312" pitchFamily="49" charset="-122"/>
              </a:rPr>
              <a:t>中子超流体存在的直接观测证据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557338"/>
            <a:ext cx="9144000" cy="453866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zh-CN" sz="2400" b="1" dirty="0" smtClean="0">
                <a:latin typeface="+mj-lt"/>
                <a:ea typeface="楷体_GB2312"/>
              </a:rPr>
              <a:t>1999年 空间x-望远镜Chndra于1999年对超新星遗迹 </a:t>
            </a:r>
            <a:r>
              <a:rPr lang="en-US" altLang="zh-CN" sz="2400" b="1" dirty="0" err="1" smtClean="0">
                <a:latin typeface="+mj-lt"/>
                <a:ea typeface="楷体_GB2312"/>
              </a:rPr>
              <a:t>Cas</a:t>
            </a:r>
            <a:r>
              <a:rPr lang="en-US" altLang="zh-CN" sz="2400" b="1" dirty="0" smtClean="0">
                <a:latin typeface="+mj-lt"/>
                <a:ea typeface="楷体_GB2312"/>
              </a:rPr>
              <a:t> A(SN 1680)</a:t>
            </a:r>
            <a:r>
              <a:rPr lang="en-US" altLang="zh-CN" sz="2400" b="1" dirty="0" err="1" smtClean="0">
                <a:latin typeface="+mj-lt"/>
                <a:ea typeface="楷体_GB2312"/>
              </a:rPr>
              <a:t>进行了探测</a:t>
            </a:r>
            <a:r>
              <a:rPr lang="en-US" altLang="zh-CN" sz="2400" b="1" dirty="0" smtClean="0">
                <a:latin typeface="+mj-lt"/>
                <a:ea typeface="楷体_GB2312"/>
              </a:rPr>
              <a:t>。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zh-CN" sz="2400" b="1" dirty="0" smtClean="0">
                <a:latin typeface="+mj-lt"/>
                <a:ea typeface="楷体_GB2312"/>
              </a:rPr>
              <a:t>SNR </a:t>
            </a:r>
            <a:r>
              <a:rPr lang="en-US" altLang="zh-CN" sz="2400" b="1" dirty="0" err="1" smtClean="0">
                <a:latin typeface="+mj-lt"/>
                <a:ea typeface="楷体_GB2312"/>
              </a:rPr>
              <a:t>Cas</a:t>
            </a:r>
            <a:r>
              <a:rPr lang="en-US" altLang="zh-CN" sz="2400" b="1" dirty="0" smtClean="0">
                <a:latin typeface="+mj-lt"/>
                <a:ea typeface="楷体_GB2312"/>
              </a:rPr>
              <a:t> A的距离约为3.4 </a:t>
            </a:r>
            <a:r>
              <a:rPr lang="en-US" altLang="zh-CN" sz="2400" b="1" dirty="0" err="1" smtClean="0">
                <a:latin typeface="+mj-lt"/>
                <a:ea typeface="楷体_GB2312"/>
              </a:rPr>
              <a:t>Kpc。利用未磁化的碳原子大气模型很好</a:t>
            </a:r>
            <a:endParaRPr lang="en-US" altLang="zh-CN" sz="2400" b="1" dirty="0" smtClean="0">
              <a:latin typeface="+mj-lt"/>
              <a:ea typeface="楷体_GB2312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zh-CN" sz="2400" b="1" dirty="0" err="1" smtClean="0">
                <a:latin typeface="+mj-lt"/>
                <a:ea typeface="楷体_GB2312"/>
              </a:rPr>
              <a:t>地拟合</a:t>
            </a:r>
            <a:r>
              <a:rPr lang="en-US" altLang="zh-CN" sz="2400" b="1" dirty="0" smtClean="0">
                <a:latin typeface="+mj-lt"/>
                <a:ea typeface="楷体_GB2312"/>
              </a:rPr>
              <a:t> </a:t>
            </a:r>
            <a:r>
              <a:rPr lang="en-US" altLang="zh-CN" sz="2400" b="1" dirty="0" err="1" smtClean="0">
                <a:latin typeface="+mj-lt"/>
                <a:ea typeface="楷体_GB2312"/>
              </a:rPr>
              <a:t>Cas</a:t>
            </a:r>
            <a:r>
              <a:rPr lang="en-US" altLang="zh-CN" sz="2400" b="1" dirty="0" smtClean="0">
                <a:latin typeface="+mj-lt"/>
                <a:ea typeface="楷体_GB2312"/>
              </a:rPr>
              <a:t> A的热的软x-ray谱，表面温度为2×10</a:t>
            </a:r>
            <a:r>
              <a:rPr lang="en-US" altLang="zh-CN" sz="2400" b="1" baseline="30000" dirty="0" smtClean="0">
                <a:latin typeface="+mj-lt"/>
                <a:ea typeface="楷体_GB2312"/>
              </a:rPr>
              <a:t>6</a:t>
            </a:r>
            <a:r>
              <a:rPr lang="en-US" altLang="zh-CN" sz="2400" b="1" dirty="0" smtClean="0">
                <a:latin typeface="+mj-lt"/>
                <a:ea typeface="楷体_GB2312"/>
              </a:rPr>
              <a:t>K, </a:t>
            </a:r>
            <a:r>
              <a:rPr lang="en-US" altLang="zh-CN" sz="2400" b="1" dirty="0" err="1" smtClean="0">
                <a:latin typeface="+mj-lt"/>
                <a:ea typeface="楷体_GB2312"/>
              </a:rPr>
              <a:t>发射星体的半</a:t>
            </a:r>
            <a:endParaRPr lang="en-US" altLang="zh-CN" sz="2400" b="1" dirty="0" smtClean="0">
              <a:latin typeface="+mj-lt"/>
              <a:ea typeface="楷体_GB2312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zh-CN" sz="2400" b="1" dirty="0" smtClean="0">
                <a:latin typeface="+mj-lt"/>
                <a:ea typeface="楷体_GB2312"/>
              </a:rPr>
              <a:t>径为8-17Km。</a:t>
            </a:r>
            <a:r>
              <a:rPr lang="en-US" altLang="zh-CN" sz="2400" b="1" dirty="0" smtClean="0">
                <a:ea typeface="楷体_GB2312"/>
              </a:rPr>
              <a:t> </a:t>
            </a:r>
            <a:r>
              <a:rPr lang="en-US" altLang="zh-CN" sz="2400" b="1" dirty="0" err="1" smtClean="0">
                <a:ea typeface="楷体_GB2312"/>
              </a:rPr>
              <a:t>发现了银河系内最年轻的中子星</a:t>
            </a:r>
            <a:r>
              <a:rPr lang="en-US" altLang="zh-CN" sz="2400" b="1" dirty="0" smtClean="0">
                <a:ea typeface="楷体_GB2312"/>
              </a:rPr>
              <a:t>(目前年龄只有333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zh-CN" sz="2400" b="1" dirty="0" smtClean="0">
                <a:ea typeface="楷体_GB2312"/>
              </a:rPr>
              <a:t>年)</a:t>
            </a:r>
            <a:r>
              <a:rPr lang="zh-CN" altLang="en-US" sz="2400" b="1" dirty="0" smtClean="0">
                <a:ea typeface="楷体_GB2312"/>
              </a:rPr>
              <a:t>。</a:t>
            </a:r>
            <a:r>
              <a:rPr lang="zh-CN" altLang="en-US" sz="2400" b="1" dirty="0" smtClean="0">
                <a:latin typeface="+mj-lt"/>
                <a:ea typeface="楷体_GB2312"/>
              </a:rPr>
              <a:t>通过分析</a:t>
            </a:r>
            <a:r>
              <a:rPr lang="en-US" altLang="zh-CN" sz="2400" b="1" dirty="0" smtClean="0">
                <a:latin typeface="+mj-lt"/>
                <a:ea typeface="楷体_GB2312"/>
              </a:rPr>
              <a:t>2000-2009年间10年的观测资料，Heinke and Ho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zh-CN" sz="2400" b="1" dirty="0" smtClean="0">
                <a:latin typeface="+mj-lt"/>
                <a:ea typeface="楷体_GB2312"/>
              </a:rPr>
              <a:t>(ApJL,719,L167(2010))</a:t>
            </a:r>
            <a:r>
              <a:rPr lang="en-US" altLang="zh-CN" sz="2400" b="1" dirty="0" err="1" smtClean="0">
                <a:latin typeface="+mj-lt"/>
                <a:ea typeface="楷体_GB2312"/>
              </a:rPr>
              <a:t>报道了Cas</a:t>
            </a:r>
            <a:r>
              <a:rPr lang="en-US" altLang="zh-CN" sz="2400" b="1" dirty="0" smtClean="0">
                <a:latin typeface="+mj-lt"/>
                <a:ea typeface="楷体_GB2312"/>
              </a:rPr>
              <a:t> A的表面温度从2.12</a:t>
            </a:r>
            <a:r>
              <a:rPr lang="en-US" altLang="zh-CN" sz="2400" b="1" dirty="0" smtClean="0">
                <a:ea typeface="楷体_GB2312"/>
              </a:rPr>
              <a:t>×10</a:t>
            </a:r>
            <a:r>
              <a:rPr lang="en-US" altLang="zh-CN" sz="2400" b="1" baseline="30000" dirty="0" smtClean="0">
                <a:ea typeface="楷体_GB2312"/>
              </a:rPr>
              <a:t>6</a:t>
            </a:r>
            <a:r>
              <a:rPr lang="en-US" altLang="zh-CN" sz="2400" b="1" dirty="0" smtClean="0">
                <a:ea typeface="楷体_GB2312"/>
              </a:rPr>
              <a:t>K迅速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zh-CN" sz="2400" b="1" dirty="0" smtClean="0">
                <a:ea typeface="楷体_GB2312"/>
              </a:rPr>
              <a:t>地下降到2.04×10</a:t>
            </a:r>
            <a:r>
              <a:rPr lang="en-US" altLang="zh-CN" sz="2400" b="1" baseline="30000" dirty="0" smtClean="0">
                <a:ea typeface="楷体_GB2312"/>
              </a:rPr>
              <a:t>6</a:t>
            </a:r>
            <a:r>
              <a:rPr lang="en-US" altLang="zh-CN" sz="2400" b="1" dirty="0" smtClean="0">
                <a:ea typeface="楷体_GB2312"/>
              </a:rPr>
              <a:t>K(P.S. </a:t>
            </a:r>
            <a:r>
              <a:rPr lang="en-US" altLang="zh-CN" sz="2400" b="1" dirty="0" err="1" smtClean="0">
                <a:ea typeface="楷体_GB2312"/>
              </a:rPr>
              <a:t>Shtemin</a:t>
            </a:r>
            <a:r>
              <a:rPr lang="en-US" altLang="zh-CN" sz="2400" b="1" dirty="0" smtClean="0">
                <a:ea typeface="楷体_GB2312"/>
              </a:rPr>
              <a:t> et al. arXiv:10120045 </a:t>
            </a:r>
            <a:r>
              <a:rPr lang="en-US" altLang="zh-CN" sz="2400" b="1" dirty="0" err="1" smtClean="0">
                <a:ea typeface="楷体_GB2312"/>
              </a:rPr>
              <a:t>进一步证</a:t>
            </a:r>
            <a:endParaRPr lang="en-US" altLang="zh-CN" sz="2400" b="1" dirty="0" smtClean="0">
              <a:ea typeface="楷体_GB2312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zh-CN" sz="2400" b="1" dirty="0" smtClean="0">
                <a:ea typeface="楷体_GB2312"/>
              </a:rPr>
              <a:t>实)</a:t>
            </a:r>
            <a:r>
              <a:rPr lang="zh-CN" altLang="en-US" sz="2400" b="1" dirty="0">
                <a:latin typeface="+mj-lt"/>
                <a:ea typeface="楷体_GB2312"/>
              </a:rPr>
              <a:t>。</a:t>
            </a:r>
            <a:r>
              <a:rPr lang="en-US" altLang="zh-CN" sz="2400" b="1" dirty="0" smtClean="0">
                <a:latin typeface="+mj-lt"/>
                <a:ea typeface="楷体_GB2312"/>
              </a:rPr>
              <a:t>2011年2月,D.Page et al.</a:t>
            </a:r>
            <a:r>
              <a:rPr lang="zh-CN" altLang="en-US" sz="2400" b="1" dirty="0" smtClean="0">
                <a:latin typeface="+mj-lt"/>
                <a:ea typeface="楷体_GB2312"/>
              </a:rPr>
              <a:t>指出</a:t>
            </a:r>
            <a:r>
              <a:rPr lang="en-US" altLang="zh-CN" sz="2400" b="1" dirty="0" smtClean="0">
                <a:latin typeface="+mj-lt"/>
                <a:ea typeface="楷体_GB2312"/>
              </a:rPr>
              <a:t>: </a:t>
            </a:r>
            <a:r>
              <a:rPr lang="en-US" altLang="zh-CN" sz="2400" b="1" dirty="0" err="1" smtClean="0">
                <a:latin typeface="+mj-lt"/>
                <a:ea typeface="楷体_GB2312"/>
              </a:rPr>
              <a:t>它可以通过从正常中子流体向</a:t>
            </a:r>
            <a:r>
              <a:rPr lang="en-US" altLang="zh-CN" sz="2400" b="1" dirty="0" smtClean="0">
                <a:latin typeface="+mj-lt"/>
                <a:ea typeface="楷体_GB2312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zh-CN" sz="2400" b="1" baseline="30000" dirty="0" smtClean="0">
                <a:latin typeface="+mj-lt"/>
                <a:ea typeface="楷体_GB2312"/>
              </a:rPr>
              <a:t>3</a:t>
            </a:r>
            <a:r>
              <a:rPr lang="en-US" altLang="zh-CN" sz="2400" b="1" dirty="0" smtClean="0">
                <a:latin typeface="+mj-lt"/>
                <a:ea typeface="楷体_GB2312"/>
              </a:rPr>
              <a:t>P</a:t>
            </a:r>
            <a:r>
              <a:rPr lang="en-US" altLang="zh-CN" sz="2400" b="1" baseline="-25000" dirty="0" smtClean="0">
                <a:latin typeface="+mj-lt"/>
                <a:ea typeface="楷体_GB2312"/>
              </a:rPr>
              <a:t>2</a:t>
            </a:r>
            <a:r>
              <a:rPr lang="en-US" altLang="zh-CN" sz="2400" b="1" dirty="0" smtClean="0">
                <a:latin typeface="+mj-lt"/>
                <a:ea typeface="楷体_GB2312"/>
              </a:rPr>
              <a:t>超流体(临界温度T</a:t>
            </a:r>
            <a:r>
              <a:rPr lang="en-US" altLang="zh-CN" sz="2400" b="1" baseline="-25000" dirty="0" smtClean="0">
                <a:latin typeface="+mj-lt"/>
                <a:ea typeface="楷体_GB2312"/>
              </a:rPr>
              <a:t>c</a:t>
            </a:r>
            <a:r>
              <a:rPr lang="en-US" altLang="zh-CN" sz="2400" b="1" dirty="0" smtClean="0">
                <a:latin typeface="+mj-lt"/>
                <a:ea typeface="楷体_GB2312"/>
                <a:sym typeface="Symbol"/>
              </a:rPr>
              <a:t>0.5</a:t>
            </a:r>
            <a:r>
              <a:rPr lang="en-US" altLang="zh-CN" sz="2400" b="1" dirty="0" smtClean="0">
                <a:latin typeface="+mj-lt"/>
                <a:sym typeface="Symbol"/>
              </a:rPr>
              <a:t>×10</a:t>
            </a:r>
            <a:r>
              <a:rPr lang="en-US" altLang="zh-CN" sz="2400" b="1" baseline="30000" dirty="0" smtClean="0">
                <a:latin typeface="+mj-lt"/>
                <a:sym typeface="Symbol"/>
              </a:rPr>
              <a:t>9</a:t>
            </a:r>
            <a:r>
              <a:rPr lang="en-US" altLang="zh-CN" sz="2400" b="1" dirty="0" smtClean="0">
                <a:latin typeface="+mj-lt"/>
                <a:sym typeface="Symbol"/>
              </a:rPr>
              <a:t>K)</a:t>
            </a:r>
            <a:r>
              <a:rPr lang="en-US" altLang="zh-CN" sz="2400" b="1" dirty="0" err="1" smtClean="0">
                <a:latin typeface="+mj-lt"/>
                <a:sym typeface="Symbol"/>
              </a:rPr>
              <a:t>转变</a:t>
            </a:r>
            <a:r>
              <a:rPr lang="en-US" altLang="zh-CN" sz="2400" b="1" dirty="0" err="1" smtClean="0">
                <a:latin typeface="+mj-lt"/>
                <a:ea typeface="楷体_GB2312"/>
              </a:rPr>
              <a:t>的相变过程</a:t>
            </a:r>
            <a:endParaRPr lang="en-US" altLang="zh-CN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zh-CN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zh-CN" altLang="en-US" sz="2400" b="1" dirty="0">
                <a:ea typeface="楷体_GB2312"/>
              </a:rPr>
              <a:t>来较好地</a:t>
            </a:r>
            <a:r>
              <a:rPr lang="zh-CN" altLang="en-US" sz="2400" b="1" dirty="0" smtClean="0">
                <a:ea typeface="楷体_GB2312"/>
              </a:rPr>
              <a:t>拟合</a:t>
            </a:r>
            <a:r>
              <a:rPr lang="en-US" altLang="zh-CN" sz="2400" b="1" dirty="0" smtClean="0"/>
              <a:t>PBF (pair Breaking and formation)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中微子发射过程</a:t>
            </a:r>
            <a:r>
              <a:rPr lang="en-US" altLang="zh-CN" sz="2400" b="1" dirty="0" smtClean="0">
                <a:latin typeface="楷体_GB2312" pitchFamily="49" charset="-122"/>
                <a:ea typeface="楷体_GB2312" pitchFamily="49" charset="-122"/>
              </a:rPr>
              <a:t>:</a:t>
            </a:r>
            <a:endParaRPr lang="zh-CN" altLang="en-US" sz="2400" b="1" dirty="0" smtClean="0"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zh-CN" sz="2400" b="1" dirty="0" smtClean="0">
              <a:latin typeface="+mj-lt"/>
              <a:ea typeface="楷体_GB2312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zh-CN" sz="2400" b="1" dirty="0" smtClean="0">
                <a:latin typeface="+mj-lt"/>
                <a:ea typeface="楷体_GB2312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zh-CN" sz="2400" b="1" dirty="0" smtClean="0">
              <a:latin typeface="+mj-lt"/>
              <a:ea typeface="楷体_GB2312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zh-CN" altLang="en-US" sz="2400" b="1" dirty="0" smtClean="0">
              <a:latin typeface="+mj-lt"/>
              <a:ea typeface="楷体_GB2312"/>
            </a:endParaRPr>
          </a:p>
          <a:p>
            <a:pPr>
              <a:defRPr/>
            </a:pPr>
            <a:endParaRPr lang="zh-CN" altLang="en-US" sz="2400" dirty="0">
              <a:ea typeface="楷体_GB2312"/>
            </a:endParaRPr>
          </a:p>
        </p:txBody>
      </p:sp>
      <p:graphicFrame>
        <p:nvGraphicFramePr>
          <p:cNvPr id="28676" name="对象 3"/>
          <p:cNvGraphicFramePr>
            <a:graphicFrameLocks noChangeAspect="1"/>
          </p:cNvGraphicFramePr>
          <p:nvPr/>
        </p:nvGraphicFramePr>
        <p:xfrm>
          <a:off x="2124075" y="5157788"/>
          <a:ext cx="25908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1104900" imgH="203200" progId="Equation.DSMT4">
                  <p:embed/>
                </p:oleObj>
              </mc:Choice>
              <mc:Fallback>
                <p:oleObj name="Equation" r:id="rId3" imgW="11049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5157788"/>
                        <a:ext cx="25908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对象 4"/>
          <p:cNvGraphicFramePr>
            <a:graphicFrameLocks noChangeAspect="1"/>
          </p:cNvGraphicFramePr>
          <p:nvPr/>
        </p:nvGraphicFramePr>
        <p:xfrm>
          <a:off x="107950" y="6237288"/>
          <a:ext cx="6792913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5" imgW="3187700" imgH="241300" progId="Equation.DSMT4">
                  <p:embed/>
                </p:oleObj>
              </mc:Choice>
              <mc:Fallback>
                <p:oleObj name="Equation" r:id="rId5" imgW="31877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6237288"/>
                        <a:ext cx="6792913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337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4000" b="1" smtClean="0">
                <a:solidFill>
                  <a:schemeClr val="accent2"/>
                </a:solidFill>
                <a:ea typeface="楷体_GB2312" pitchFamily="49" charset="-122"/>
              </a:rPr>
              <a:t>两种性质不同的中子超流体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自由的两个中子不可能结合成稳定的束缚态（两个核子系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统只有氘核 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(n-p)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才存在很浅的束缚态）。但在集体效应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下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在动量空间中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可能组成稳定的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Cooper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对。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自旋为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1/2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的两个中子组成的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Cooper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对有两种可能性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   1) </a:t>
            </a:r>
            <a:r>
              <a:rPr lang="en-US" altLang="zh-CN" sz="2400" b="1" baseline="30000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S</a:t>
            </a:r>
            <a:r>
              <a:rPr lang="en-US" altLang="zh-CN" sz="2400" b="1" baseline="-25000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0</a:t>
            </a: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 Cooper</a:t>
            </a:r>
            <a:r>
              <a:rPr lang="zh-CN" altLang="en-US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对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总自旋为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0,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无磁矩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),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非常稳定。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solidFill>
                  <a:srgbClr val="6600FF"/>
                </a:solidFill>
                <a:latin typeface="楷体_GB2312" pitchFamily="49" charset="-122"/>
                <a:ea typeface="楷体_GB2312" pitchFamily="49" charset="-122"/>
                <a:sym typeface="Math1" pitchFamily="2" charset="2"/>
              </a:rPr>
              <a:t>        </a:t>
            </a:r>
            <a:r>
              <a:rPr lang="en-US" altLang="zh-CN" sz="2400" b="1" smtClean="0">
                <a:solidFill>
                  <a:srgbClr val="6600FF"/>
                </a:solidFill>
                <a:latin typeface="楷体_GB2312" pitchFamily="49" charset="-122"/>
                <a:ea typeface="楷体_GB2312" pitchFamily="49" charset="-122"/>
                <a:sym typeface="Math1" pitchFamily="2" charset="2"/>
              </a:rPr>
              <a:t>10</a:t>
            </a:r>
            <a:r>
              <a:rPr lang="en-US" altLang="zh-CN" sz="2400" b="1" baseline="30000" smtClean="0">
                <a:solidFill>
                  <a:srgbClr val="6600FF"/>
                </a:solidFill>
                <a:latin typeface="楷体_GB2312" pitchFamily="49" charset="-122"/>
                <a:ea typeface="楷体_GB2312" pitchFamily="49" charset="-122"/>
                <a:sym typeface="Math1" pitchFamily="2" charset="2"/>
              </a:rPr>
              <a:t>11</a:t>
            </a:r>
            <a:r>
              <a:rPr lang="en-US" altLang="zh-CN" sz="2400" b="1" baseline="30000" smtClean="0">
                <a:latin typeface="楷体_GB2312" pitchFamily="49" charset="-122"/>
                <a:ea typeface="楷体_GB2312" pitchFamily="49" charset="-122"/>
                <a:sym typeface="Math1" pitchFamily="2" charset="2"/>
              </a:rPr>
              <a:t> </a:t>
            </a: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  <a:sym typeface="Math1" pitchFamily="2" charset="2"/>
              </a:rPr>
              <a:t>&lt;</a:t>
            </a: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ρ</a:t>
            </a: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(g/cm</a:t>
            </a:r>
            <a:r>
              <a:rPr lang="en-US" altLang="zh-CN" sz="2400" b="1" baseline="30000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) </a:t>
            </a: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  <a:sym typeface="Math1" pitchFamily="2" charset="2"/>
              </a:rPr>
              <a:t>&lt;</a:t>
            </a: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 1.4 </a:t>
            </a: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×</a:t>
            </a: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 10</a:t>
            </a:r>
            <a:r>
              <a:rPr lang="en-US" altLang="zh-CN" sz="2400" b="1" baseline="30000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14 </a:t>
            </a: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时</a:t>
            </a: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, 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Δ</a:t>
            </a:r>
            <a:r>
              <a:rPr lang="en-US" altLang="zh-CN" sz="2400" b="1" baseline="-25000" smtClean="0">
                <a:latin typeface="楷体_GB2312" pitchFamily="49" charset="-122"/>
                <a:ea typeface="楷体_GB2312" pitchFamily="49" charset="-122"/>
                <a:sym typeface="Math1" pitchFamily="2" charset="2"/>
              </a:rPr>
              <a:t>n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  <a:sym typeface="Math1" pitchFamily="2" charset="2"/>
              </a:rPr>
              <a:t>(</a:t>
            </a:r>
            <a:r>
              <a:rPr lang="en-US" altLang="zh-CN" sz="2400" b="1" baseline="30000" smtClean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S</a:t>
            </a:r>
            <a:r>
              <a:rPr lang="en-US" altLang="zh-CN" sz="2400" b="1" baseline="-25000" smtClean="0">
                <a:latin typeface="楷体_GB2312" pitchFamily="49" charset="-122"/>
                <a:ea typeface="楷体_GB2312" pitchFamily="49" charset="-122"/>
              </a:rPr>
              <a:t>0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) &gt; 0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                 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  <a:sym typeface="Math1" pitchFamily="2" charset="2"/>
              </a:rPr>
              <a:t>大部分区域  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Δ</a:t>
            </a:r>
            <a:r>
              <a:rPr lang="en-US" altLang="zh-CN" sz="2400" b="1" baseline="-25000" smtClean="0"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n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  <a:sym typeface="Math1" pitchFamily="2" charset="2"/>
              </a:rPr>
              <a:t> 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  <a:sym typeface="Math1" pitchFamily="2" charset="2"/>
              </a:rPr>
              <a:t>(</a:t>
            </a:r>
            <a:r>
              <a:rPr lang="en-US" altLang="zh-CN" sz="2400" b="1" baseline="30000" smtClean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S</a:t>
            </a:r>
            <a:r>
              <a:rPr lang="en-US" altLang="zh-CN" sz="2400" b="1" baseline="-25000" smtClean="0">
                <a:latin typeface="楷体_GB2312" pitchFamily="49" charset="-122"/>
                <a:ea typeface="楷体_GB2312" pitchFamily="49" charset="-122"/>
              </a:rPr>
              <a:t>0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) 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～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2MeV,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baseline="30000" smtClean="0">
                <a:latin typeface="楷体_GB2312" pitchFamily="49" charset="-122"/>
                <a:ea typeface="楷体_GB2312" pitchFamily="49" charset="-122"/>
              </a:rPr>
              <a:t>  1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S</a:t>
            </a:r>
            <a:r>
              <a:rPr lang="en-US" altLang="zh-CN" sz="2400" b="1" baseline="-25000" smtClean="0">
                <a:latin typeface="楷体_GB2312" pitchFamily="49" charset="-122"/>
                <a:ea typeface="楷体_GB2312" pitchFamily="49" charset="-122"/>
              </a:rPr>
              <a:t>0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中子超流体为各向同性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, 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类似于液态</a:t>
            </a:r>
            <a:r>
              <a:rPr lang="en-US" altLang="zh-CN" sz="2400" b="1" baseline="30000" smtClean="0"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He </a:t>
            </a:r>
            <a:r>
              <a:rPr lang="en-US" altLang="zh-CN" sz="2400" b="1" smtClean="0">
                <a:ea typeface="楷体_GB2312" pitchFamily="49" charset="-122"/>
              </a:rPr>
              <a:t>—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 HeII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2) </a:t>
            </a:r>
            <a:r>
              <a:rPr lang="en-US" altLang="zh-CN" sz="2400" b="1" baseline="30000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PF</a:t>
            </a:r>
            <a:r>
              <a:rPr lang="en-US" altLang="zh-CN" sz="2400" b="1" baseline="-25000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 Cooper</a:t>
            </a:r>
            <a:r>
              <a:rPr lang="zh-CN" altLang="en-US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对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总自旋为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1, 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磁矩为中子反常磁矩的两倍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Δ</a:t>
            </a:r>
            <a:r>
              <a:rPr lang="en-US" altLang="zh-CN" sz="2400" b="1" baseline="-25000" smtClean="0"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n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  <a:sym typeface="Math1" pitchFamily="2" charset="2"/>
              </a:rPr>
              <a:t>(</a:t>
            </a:r>
            <a:r>
              <a:rPr lang="en-US" altLang="zh-CN" sz="2400" b="1" baseline="30000" smtClean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PF</a:t>
            </a:r>
            <a:r>
              <a:rPr lang="en-US" altLang="zh-CN" sz="2400" b="1" baseline="-25000" smtClean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 ) 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～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0.05MeV  </a:t>
            </a:r>
            <a:r>
              <a:rPr lang="en-US" altLang="zh-CN" sz="2000" b="1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altLang="zh-CN" sz="2000" b="1" smtClean="0">
                <a:ea typeface="楷体_GB2312" pitchFamily="49" charset="-122"/>
                <a:cs typeface="Arial Unicode MS" pitchFamily="34" charset="-122"/>
              </a:rPr>
              <a:t>Ø</a:t>
            </a:r>
            <a:r>
              <a:rPr lang="en-US" altLang="zh-CN" sz="2000" b="1" smtClean="0">
                <a:latin typeface="楷体_GB2312" pitchFamily="49" charset="-122"/>
                <a:ea typeface="楷体_GB2312" pitchFamily="49" charset="-122"/>
              </a:rPr>
              <a:t>. Elgar</a:t>
            </a:r>
            <a:r>
              <a:rPr lang="en-US" altLang="zh-CN" sz="2000" b="1" smtClean="0">
                <a:ea typeface="楷体_GB2312" pitchFamily="49" charset="-122"/>
              </a:rPr>
              <a:t>Ø</a:t>
            </a:r>
            <a:r>
              <a:rPr lang="en-US" altLang="zh-CN" sz="2000" b="1" smtClean="0">
                <a:latin typeface="楷体_GB2312" pitchFamily="49" charset="-122"/>
                <a:ea typeface="楷体_GB2312" pitchFamily="49" charset="-122"/>
              </a:rPr>
              <a:t>y et al. , PRL,77(1996)1428)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  (</a:t>
            </a:r>
            <a:r>
              <a:rPr lang="en-US" altLang="zh-CN" sz="2000" b="1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3.3</a:t>
            </a:r>
            <a:r>
              <a:rPr lang="en-US" altLang="zh-CN" sz="2000" b="1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  <a:sym typeface="Symbol" pitchFamily="18" charset="2"/>
              </a:rPr>
              <a:t></a:t>
            </a:r>
            <a:r>
              <a:rPr lang="en-US" altLang="zh-CN" sz="2000" b="1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10</a:t>
            </a:r>
            <a:r>
              <a:rPr lang="en-US" altLang="zh-CN" sz="2000" b="1" baseline="3000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14</a:t>
            </a:r>
            <a:r>
              <a:rPr lang="en-US" altLang="zh-CN" sz="2000" b="1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&lt; </a:t>
            </a:r>
            <a:r>
              <a:rPr lang="en-US" altLang="zh-CN" sz="2000" b="1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  <a:sym typeface="Symbol" pitchFamily="18" charset="2"/>
              </a:rPr>
              <a:t></a:t>
            </a:r>
            <a:r>
              <a:rPr lang="en-US" altLang="zh-CN" sz="2000" b="1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(g/cm</a:t>
            </a:r>
            <a:r>
              <a:rPr lang="en-US" altLang="zh-CN" sz="2000" b="1" baseline="3000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en-US" altLang="zh-CN" sz="2000" b="1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) &lt; 5.2</a:t>
            </a:r>
            <a:r>
              <a:rPr lang="en-US" altLang="zh-CN" sz="2000" b="1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  <a:sym typeface="Symbol" pitchFamily="18" charset="2"/>
              </a:rPr>
              <a:t></a:t>
            </a:r>
            <a:r>
              <a:rPr lang="en-US" altLang="zh-CN" sz="2000" b="1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10</a:t>
            </a:r>
            <a:r>
              <a:rPr lang="en-US" altLang="zh-CN" sz="2000" b="1" baseline="3000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14</a:t>
            </a: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)    (</a:t>
            </a:r>
            <a:r>
              <a:rPr lang="el-GR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ρ</a:t>
            </a:r>
            <a:r>
              <a:rPr lang="en-US" altLang="zh-CN" sz="2400" b="1" baseline="-25000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nuc</a:t>
            </a: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=2.8×10</a:t>
            </a:r>
            <a:r>
              <a:rPr lang="en-US" altLang="zh-CN" sz="2400" b="1" baseline="30000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14</a:t>
            </a: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 g/cm</a:t>
            </a:r>
            <a:r>
              <a:rPr lang="en-US" altLang="zh-CN" sz="2400" b="1" baseline="30000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endParaRPr lang="en-US" altLang="zh-CN" sz="2400" b="1" smtClean="0"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baseline="30000" smtClean="0">
                <a:latin typeface="楷体_GB2312" pitchFamily="49" charset="-122"/>
                <a:ea typeface="楷体_GB2312" pitchFamily="49" charset="-122"/>
              </a:rPr>
              <a:t>    3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PF</a:t>
            </a:r>
            <a:r>
              <a:rPr lang="en-US" altLang="zh-CN" sz="2400" b="1" baseline="-25000" smtClean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中子超流体为各向异性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类似于液态</a:t>
            </a:r>
            <a:r>
              <a:rPr lang="en-US" altLang="zh-CN" sz="2400" b="1" baseline="30000" smtClean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He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。 </a:t>
            </a:r>
          </a:p>
        </p:txBody>
      </p:sp>
    </p:spTree>
    <p:extLst>
      <p:ext uri="{BB962C8B-B14F-4D97-AF65-F5344CB8AC3E}">
        <p14:creationId xmlns:p14="http://schemas.microsoft.com/office/powerpoint/2010/main" val="330967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6588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40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质子</a:t>
            </a:r>
            <a:r>
              <a:rPr lang="en-US" altLang="zh-CN" sz="40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Cooper</a:t>
            </a:r>
            <a:r>
              <a:rPr lang="zh-CN" altLang="en-US" sz="40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对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60928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质子、电子与此类似。两质子之间在远距离上虽然是库仑排斥力，但是当它们之间的距离短到</a:t>
            </a: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1fm(10</a:t>
            </a:r>
            <a:r>
              <a:rPr lang="en-US" altLang="zh-CN" b="1" baseline="30000" smtClean="0">
                <a:latin typeface="楷体_GB2312" pitchFamily="49" charset="-122"/>
                <a:ea typeface="楷体_GB2312" pitchFamily="49" charset="-122"/>
              </a:rPr>
              <a:t>-13</a:t>
            </a: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cm)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量数时，两个质子之间就会出现强大的核力吸引作用，其强度超过库仑排</a:t>
            </a: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r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斥力。虽然单独的两质子系统是不稳定的，但在原子核密度下</a:t>
            </a: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质子的系统也会因近距核力吸引相互作用而形成质子</a:t>
            </a:r>
            <a:r>
              <a:rPr lang="en-US" altLang="zh-CN" b="1" baseline="30000" smtClean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S</a:t>
            </a:r>
            <a:r>
              <a:rPr lang="en-US" altLang="zh-CN" b="1" baseline="-25000" smtClean="0">
                <a:latin typeface="楷体_GB2312" pitchFamily="49" charset="-122"/>
                <a:ea typeface="楷体_GB2312" pitchFamily="49" charset="-122"/>
              </a:rPr>
              <a:t>0</a:t>
            </a: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 Cooper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对。当然</a:t>
            </a: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由于质子间的库仑排斥力的抵消，质子间的吸引力弱于中子间的吸引力。因而质子</a:t>
            </a:r>
            <a:r>
              <a:rPr lang="en-US" altLang="zh-CN" b="1" baseline="30000" smtClean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S</a:t>
            </a:r>
            <a:r>
              <a:rPr lang="en-US" altLang="zh-CN" b="1" baseline="-25000" smtClean="0">
                <a:latin typeface="楷体_GB2312" pitchFamily="49" charset="-122"/>
                <a:ea typeface="楷体_GB2312" pitchFamily="49" charset="-122"/>
              </a:rPr>
              <a:t>0</a:t>
            </a: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 Cooper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对的结合能</a:t>
            </a: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能隙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Δ</a:t>
            </a:r>
            <a:r>
              <a:rPr lang="en-US" altLang="zh-CN" b="1" baseline="-25000" smtClean="0">
                <a:latin typeface="楷体_GB2312" pitchFamily="49" charset="-122"/>
                <a:ea typeface="楷体_GB2312" pitchFamily="49" charset="-122"/>
              </a:rPr>
              <a:t>p</a:t>
            </a:r>
            <a:r>
              <a:rPr lang="en-US" altLang="zh-CN" b="1" smtClean="0">
                <a:latin typeface="楷体_GB2312" pitchFamily="49" charset="-122"/>
                <a:ea typeface="楷体_GB2312" pitchFamily="49" charset="-122"/>
                <a:sym typeface="Math1" pitchFamily="2" charset="2"/>
              </a:rPr>
              <a:t>)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  <a:sym typeface="Math1" pitchFamily="2" charset="2"/>
              </a:rPr>
              <a:t>远低于中子</a:t>
            </a:r>
            <a:r>
              <a:rPr lang="en-US" altLang="zh-CN" b="1" baseline="30000" smtClean="0">
                <a:latin typeface="楷体_GB2312" pitchFamily="49" charset="-122"/>
                <a:ea typeface="楷体_GB2312" pitchFamily="49" charset="-122"/>
                <a:sym typeface="Math1" pitchFamily="2" charset="2"/>
              </a:rPr>
              <a:t>1</a:t>
            </a:r>
            <a:r>
              <a:rPr lang="en-US" altLang="zh-CN" b="1" smtClean="0">
                <a:latin typeface="楷体_GB2312" pitchFamily="49" charset="-122"/>
                <a:ea typeface="楷体_GB2312" pitchFamily="49" charset="-122"/>
                <a:sym typeface="Math1" pitchFamily="2" charset="2"/>
              </a:rPr>
              <a:t>S</a:t>
            </a:r>
            <a:r>
              <a:rPr lang="en-US" altLang="zh-CN" b="1" baseline="-25000" smtClean="0">
                <a:latin typeface="楷体_GB2312" pitchFamily="49" charset="-122"/>
                <a:ea typeface="楷体_GB2312" pitchFamily="49" charset="-122"/>
                <a:sym typeface="Math1" pitchFamily="2" charset="2"/>
              </a:rPr>
              <a:t>0 </a:t>
            </a:r>
            <a:r>
              <a:rPr lang="en-US" altLang="zh-CN" b="1" smtClean="0">
                <a:latin typeface="楷体_GB2312" pitchFamily="49" charset="-122"/>
                <a:ea typeface="楷体_GB2312" pitchFamily="49" charset="-122"/>
                <a:sym typeface="Math1" pitchFamily="2" charset="2"/>
              </a:rPr>
              <a:t>Cooper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  <a:sym typeface="Math1" pitchFamily="2" charset="2"/>
              </a:rPr>
              <a:t>对的的结合能</a:t>
            </a:r>
            <a:r>
              <a:rPr lang="en-US" altLang="zh-CN" b="1" smtClean="0">
                <a:latin typeface="楷体_GB2312" pitchFamily="49" charset="-122"/>
                <a:ea typeface="楷体_GB2312" pitchFamily="49" charset="-122"/>
                <a:sym typeface="Math1" pitchFamily="2" charset="2"/>
              </a:rPr>
              <a:t>(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  <a:sym typeface="Math1" pitchFamily="2" charset="2"/>
              </a:rPr>
              <a:t>能隙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Δ</a:t>
            </a:r>
            <a:r>
              <a:rPr lang="en-US" altLang="zh-CN" b="1" baseline="-25000" smtClean="0">
                <a:latin typeface="楷体_GB2312" pitchFamily="49" charset="-122"/>
                <a:ea typeface="楷体_GB2312" pitchFamily="49" charset="-122"/>
              </a:rPr>
              <a:t>n</a:t>
            </a:r>
            <a:r>
              <a:rPr lang="en-US" altLang="zh-CN" b="1" smtClean="0">
                <a:latin typeface="楷体_GB2312" pitchFamily="49" charset="-122"/>
                <a:ea typeface="楷体_GB2312" pitchFamily="49" charset="-122"/>
                <a:sym typeface="Math1" pitchFamily="2" charset="2"/>
              </a:rPr>
              <a:t>)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  <a:sym typeface="Math1" pitchFamily="2" charset="2"/>
              </a:rPr>
              <a:t>。近年来核物理理论计算的结果完全表明了这一定性分析结论。 </a:t>
            </a:r>
          </a:p>
        </p:txBody>
      </p:sp>
    </p:spTree>
    <p:extLst>
      <p:ext uri="{BB962C8B-B14F-4D97-AF65-F5344CB8AC3E}">
        <p14:creationId xmlns:p14="http://schemas.microsoft.com/office/powerpoint/2010/main" val="413782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0"/>
            <a:ext cx="34290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4000" b="1" smtClean="0">
                <a:solidFill>
                  <a:schemeClr val="accent2"/>
                </a:solidFill>
                <a:ea typeface="楷体_GB2312" pitchFamily="49" charset="-122"/>
              </a:rPr>
              <a:t>质子超导能隙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altLang="zh-CN" sz="2800" b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2400" b="1" smtClean="0">
                <a:ea typeface="Arial Unicode MS" pitchFamily="34" charset="-122"/>
                <a:cs typeface="Arial Unicode MS" pitchFamily="34" charset="-122"/>
              </a:rPr>
              <a:t>Ø</a:t>
            </a:r>
            <a:r>
              <a:rPr lang="en-US" altLang="zh-CN" sz="2400" b="1" smtClean="0"/>
              <a:t>. Elgar</a:t>
            </a:r>
            <a:r>
              <a:rPr lang="en-US" altLang="zh-CN" sz="2400" b="1" smtClean="0">
                <a:ea typeface="Arial Unicode MS" pitchFamily="34" charset="-122"/>
                <a:cs typeface="Arial Unicode MS" pitchFamily="34" charset="-122"/>
              </a:rPr>
              <a:t>Ø</a:t>
            </a:r>
            <a:r>
              <a:rPr lang="en-US" altLang="zh-CN" sz="2400" b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y et al. (arXIV: nucl-th / 9604032)V1, 23 Apr 1996) </a:t>
            </a:r>
            <a:endParaRPr lang="en-US" altLang="zh-CN" sz="240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algn="just" eaLnBrk="1" hangingPunct="1"/>
            <a:r>
              <a:rPr lang="zh-CN" altLang="en-US" sz="240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在 </a:t>
            </a:r>
            <a:r>
              <a:rPr lang="en-US" altLang="zh-CN" sz="2400" b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0.020  </a:t>
            </a:r>
            <a:r>
              <a:rPr lang="en-US" altLang="zh-CN" sz="2400" b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Mathematica1" pitchFamily="2" charset="2"/>
              </a:rPr>
              <a:t>&lt;</a:t>
            </a:r>
            <a:r>
              <a:rPr lang="en-US" altLang="zh-CN" sz="2400" b="1" smtClean="0"/>
              <a:t> n</a:t>
            </a:r>
            <a:r>
              <a:rPr lang="en-US" altLang="zh-CN" sz="2400" b="1" baseline="-3000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</a:t>
            </a:r>
            <a:r>
              <a:rPr lang="en-US" altLang="zh-CN" sz="240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2400" b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(fm</a:t>
            </a:r>
            <a:r>
              <a:rPr lang="en-US" altLang="zh-CN" sz="2400" b="1" baseline="3000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-3</a:t>
            </a:r>
            <a:r>
              <a:rPr lang="en-US" altLang="zh-CN" sz="2400" b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) </a:t>
            </a:r>
            <a:r>
              <a:rPr lang="en-US" altLang="zh-CN" sz="2400" b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Mathematica1" pitchFamily="2" charset="2"/>
              </a:rPr>
              <a:t>&lt;</a:t>
            </a:r>
            <a:r>
              <a:rPr lang="en-US" altLang="zh-CN" sz="2400" b="1" smtClean="0"/>
              <a:t> 0.43</a:t>
            </a:r>
            <a:r>
              <a:rPr lang="zh-CN" altLang="en-US" sz="2400" b="1" smtClean="0"/>
              <a:t>范围内</a:t>
            </a:r>
            <a:r>
              <a:rPr lang="en-US" altLang="zh-CN" sz="2400" b="1" smtClean="0"/>
              <a:t>, </a:t>
            </a:r>
            <a:endParaRPr lang="en-US" altLang="zh-CN" sz="2400" smtClean="0"/>
          </a:p>
          <a:p>
            <a:pPr algn="just" eaLnBrk="1" hangingPunct="1">
              <a:buFontTx/>
              <a:buNone/>
            </a:pPr>
            <a:r>
              <a:rPr lang="zh-CN" altLang="en-US" sz="2400" b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或   </a:t>
            </a:r>
            <a:r>
              <a:rPr lang="en-US" altLang="zh-CN" sz="2400" b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4.2</a:t>
            </a:r>
            <a:r>
              <a:rPr lang="en-US" altLang="zh-CN" sz="2400" b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Mathematica1" pitchFamily="2" charset="2"/>
              </a:rPr>
              <a:t>×</a:t>
            </a:r>
            <a:r>
              <a:rPr lang="en-US" altLang="zh-CN" sz="2400" b="1" smtClean="0"/>
              <a:t>10</a:t>
            </a:r>
            <a:r>
              <a:rPr lang="en-US" altLang="zh-CN" sz="2400" b="1" baseline="30000" smtClean="0"/>
              <a:t>14 </a:t>
            </a:r>
            <a:r>
              <a:rPr lang="en-US" altLang="zh-CN" sz="2400" b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Mathematica1" pitchFamily="2" charset="2"/>
              </a:rPr>
              <a:t>&lt;</a:t>
            </a:r>
            <a:r>
              <a:rPr lang="en-US" altLang="zh-CN" sz="2400" b="1" smtClean="0"/>
              <a:t> </a:t>
            </a:r>
            <a:r>
              <a:rPr lang="en-US" altLang="zh-CN" sz="2400" b="1" smtClean="0">
                <a:latin typeface="宋体" pitchFamily="2" charset="-122"/>
                <a:sym typeface="Mathematica1" pitchFamily="2" charset="2"/>
              </a:rPr>
              <a:t>ρ</a:t>
            </a:r>
            <a:r>
              <a:rPr lang="en-US" altLang="zh-CN" sz="2400" b="1" smtClean="0">
                <a:sym typeface="Math1" pitchFamily="2" charset="2"/>
              </a:rPr>
              <a:t> </a:t>
            </a:r>
            <a:r>
              <a:rPr lang="en-US" altLang="zh-CN" sz="2400" b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Mathematica1" pitchFamily="2" charset="2"/>
              </a:rPr>
              <a:t>&lt;</a:t>
            </a:r>
            <a:r>
              <a:rPr lang="en-US" altLang="zh-CN" sz="2400" b="1" smtClean="0"/>
              <a:t> 8.9 </a:t>
            </a:r>
            <a:r>
              <a:rPr lang="en-US" altLang="zh-CN" sz="2400" b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Mathematica1" pitchFamily="2" charset="2"/>
              </a:rPr>
              <a:t>×</a:t>
            </a:r>
            <a:r>
              <a:rPr lang="en-US" altLang="zh-CN" sz="2400" b="1" smtClean="0"/>
              <a:t> 10</a:t>
            </a:r>
            <a:r>
              <a:rPr lang="en-US" altLang="zh-CN" sz="2400" b="1" baseline="30000" smtClean="0"/>
              <a:t>15 </a:t>
            </a:r>
            <a:r>
              <a:rPr lang="en-US" altLang="zh-CN" sz="2400" b="1" smtClean="0"/>
              <a:t>g/cm</a:t>
            </a:r>
            <a:r>
              <a:rPr lang="en-US" altLang="zh-CN" sz="2400" b="1" baseline="30000" smtClean="0"/>
              <a:t>3</a:t>
            </a:r>
            <a:r>
              <a:rPr lang="en-US" altLang="zh-CN" sz="2400" b="1" smtClean="0"/>
              <a:t> </a:t>
            </a:r>
            <a:r>
              <a:rPr lang="en-US" altLang="zh-CN" sz="2400" b="1" smtClean="0">
                <a:latin typeface="宋体" pitchFamily="2" charset="-122"/>
              </a:rPr>
              <a:t>(</a:t>
            </a:r>
            <a:r>
              <a:rPr lang="zh-CN" altLang="en-US" sz="2400" b="1" smtClean="0">
                <a:latin typeface="宋体" pitchFamily="2" charset="-122"/>
              </a:rPr>
              <a:t>取</a:t>
            </a:r>
            <a:r>
              <a:rPr lang="zh-CN" altLang="en-US" sz="2400" smtClean="0">
                <a:latin typeface="宋体" pitchFamily="2" charset="-122"/>
              </a:rPr>
              <a:t> </a:t>
            </a:r>
            <a:r>
              <a:rPr lang="zh-CN" altLang="en-US" sz="2400" b="1" smtClean="0">
                <a:sym typeface="Mathematica1" pitchFamily="2" charset="2"/>
              </a:rPr>
              <a:t>ρ</a:t>
            </a:r>
            <a:r>
              <a:rPr lang="en-US" altLang="zh-CN" sz="2400" b="1" baseline="-25000" smtClean="0">
                <a:sym typeface="Mathematica1" pitchFamily="2" charset="2"/>
              </a:rPr>
              <a:t>p</a:t>
            </a:r>
            <a:r>
              <a:rPr lang="en-US" altLang="zh-CN" sz="2400" smtClean="0">
                <a:latin typeface="宋体" pitchFamily="2" charset="-122"/>
              </a:rPr>
              <a:t> </a:t>
            </a:r>
            <a:r>
              <a:rPr lang="en-US" altLang="zh-CN" sz="2400" b="1" smtClean="0"/>
              <a:t> ~ 0.08 </a:t>
            </a:r>
            <a:r>
              <a:rPr lang="en-US" altLang="zh-CN" sz="2400" b="1" smtClean="0">
                <a:latin typeface="宋体" pitchFamily="2" charset="-122"/>
                <a:sym typeface="Mathematica1" pitchFamily="2" charset="2"/>
              </a:rPr>
              <a:t>ρ</a:t>
            </a:r>
            <a:r>
              <a:rPr lang="en-US" altLang="zh-CN" sz="2400" b="1" baseline="-25000" smtClean="0">
                <a:sym typeface="Mathematica1" pitchFamily="2" charset="2"/>
              </a:rPr>
              <a:t>n</a:t>
            </a:r>
            <a:r>
              <a:rPr lang="en-US" altLang="zh-CN" sz="2400" b="1" smtClean="0"/>
              <a:t> )</a:t>
            </a:r>
          </a:p>
          <a:p>
            <a:pPr algn="just" eaLnBrk="1" hangingPunct="1">
              <a:buFontTx/>
              <a:buNone/>
            </a:pPr>
            <a:r>
              <a:rPr lang="zh-CN" altLang="en-US" sz="2400" b="1" smtClean="0"/>
              <a:t>即 </a:t>
            </a:r>
            <a:r>
              <a:rPr lang="en-US" altLang="zh-CN" sz="2400" b="1" smtClean="0"/>
              <a:t>1.5 </a:t>
            </a:r>
            <a:r>
              <a:rPr lang="en-US" altLang="zh-CN" sz="2400" b="1" smtClean="0">
                <a:latin typeface="宋体" pitchFamily="2" charset="-122"/>
                <a:sym typeface="Mathematica1" pitchFamily="2" charset="2"/>
              </a:rPr>
              <a:t>ρ</a:t>
            </a:r>
            <a:r>
              <a:rPr lang="en-US" altLang="zh-CN" sz="2400" b="1" smtClean="0"/>
              <a:t> </a:t>
            </a:r>
            <a:r>
              <a:rPr lang="en-US" altLang="zh-CN" sz="2400" b="1" baseline="-25000" smtClean="0">
                <a:sym typeface="Math1" pitchFamily="2" charset="2"/>
              </a:rPr>
              <a:t>nuc </a:t>
            </a:r>
            <a:r>
              <a:rPr lang="en-US" altLang="zh-CN" sz="2400" b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Mathematica1" pitchFamily="2" charset="2"/>
              </a:rPr>
              <a:t>&lt;</a:t>
            </a:r>
            <a:r>
              <a:rPr lang="en-US" altLang="zh-CN" sz="2400" b="1" smtClean="0"/>
              <a:t> </a:t>
            </a:r>
            <a:r>
              <a:rPr lang="en-US" altLang="zh-CN" sz="2400" b="1" smtClean="0">
                <a:latin typeface="宋体" pitchFamily="2" charset="-122"/>
                <a:sym typeface="Mathematica1" pitchFamily="2" charset="2"/>
              </a:rPr>
              <a:t>ρ</a:t>
            </a:r>
            <a:r>
              <a:rPr lang="en-US" altLang="zh-CN" sz="2400" b="1" smtClean="0">
                <a:sym typeface="Math1" pitchFamily="2" charset="2"/>
              </a:rPr>
              <a:t> </a:t>
            </a:r>
            <a:r>
              <a:rPr lang="en-US" altLang="zh-CN" sz="2400" b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Mathematica1" pitchFamily="2" charset="2"/>
              </a:rPr>
              <a:t>&lt;</a:t>
            </a:r>
            <a:r>
              <a:rPr lang="en-US" altLang="zh-CN" sz="2400" b="1" smtClean="0"/>
              <a:t> 3.18 </a:t>
            </a:r>
            <a:r>
              <a:rPr lang="en-US" altLang="zh-CN" sz="2400" b="1" smtClean="0">
                <a:sym typeface="Math1" pitchFamily="2" charset="2"/>
              </a:rPr>
              <a:t> </a:t>
            </a:r>
            <a:r>
              <a:rPr lang="en-US" altLang="zh-CN" sz="2400" b="1" smtClean="0">
                <a:latin typeface="宋体" pitchFamily="2" charset="-122"/>
                <a:sym typeface="Mathematica1" pitchFamily="2" charset="2"/>
              </a:rPr>
              <a:t>ρ</a:t>
            </a:r>
            <a:r>
              <a:rPr lang="en-US" altLang="zh-CN" sz="2400" b="1" baseline="-25000" smtClean="0">
                <a:sym typeface="Math1" pitchFamily="2" charset="2"/>
              </a:rPr>
              <a:t>nuc</a:t>
            </a:r>
            <a:r>
              <a:rPr lang="en-US" altLang="zh-CN" sz="2400" b="1" smtClean="0"/>
              <a:t>      (</a:t>
            </a:r>
            <a:r>
              <a:rPr lang="en-US" altLang="zh-CN" sz="2400" b="1" smtClean="0">
                <a:latin typeface="宋体" pitchFamily="2" charset="-122"/>
                <a:sym typeface="Mathematica1" pitchFamily="2" charset="2"/>
              </a:rPr>
              <a:t>ρ</a:t>
            </a:r>
            <a:r>
              <a:rPr lang="en-US" altLang="zh-CN" sz="2400" b="1" smtClean="0"/>
              <a:t> </a:t>
            </a:r>
            <a:r>
              <a:rPr lang="en-US" altLang="zh-CN" sz="2400" b="1" baseline="-25000" smtClean="0">
                <a:sym typeface="Math1" pitchFamily="2" charset="2"/>
              </a:rPr>
              <a:t>nuc </a:t>
            </a:r>
            <a:r>
              <a:rPr lang="en-US" altLang="zh-CN" sz="2400" b="1" smtClean="0">
                <a:sym typeface="Math1" pitchFamily="2" charset="2"/>
              </a:rPr>
              <a:t>=2.8 </a:t>
            </a:r>
            <a:r>
              <a:rPr lang="en-US" altLang="zh-CN" sz="2400" b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Mathematica1" pitchFamily="2" charset="2"/>
              </a:rPr>
              <a:t>×</a:t>
            </a:r>
            <a:r>
              <a:rPr lang="en-US" altLang="zh-CN" sz="2400" b="1" smtClean="0">
                <a:sym typeface="Math1" pitchFamily="2" charset="2"/>
              </a:rPr>
              <a:t> </a:t>
            </a:r>
            <a:r>
              <a:rPr lang="en-US" altLang="zh-CN" sz="2400" b="1" smtClean="0"/>
              <a:t>10</a:t>
            </a:r>
            <a:r>
              <a:rPr lang="en-US" altLang="zh-CN" sz="2400" b="1" baseline="30000" smtClean="0"/>
              <a:t>14 </a:t>
            </a:r>
            <a:r>
              <a:rPr lang="en-US" altLang="zh-CN" sz="2400" b="1" smtClean="0"/>
              <a:t>g/cm</a:t>
            </a:r>
            <a:r>
              <a:rPr lang="en-US" altLang="zh-CN" sz="2400" b="1" baseline="30000" smtClean="0"/>
              <a:t>3</a:t>
            </a:r>
            <a:r>
              <a:rPr lang="en-US" altLang="zh-CN" sz="2400" b="1" smtClean="0"/>
              <a:t>)</a:t>
            </a:r>
          </a:p>
          <a:p>
            <a:pPr algn="just" eaLnBrk="1" hangingPunct="1">
              <a:buFontTx/>
              <a:buNone/>
            </a:pPr>
            <a:r>
              <a:rPr lang="en-US" altLang="zh-CN" sz="2400" b="1" smtClean="0">
                <a:sym typeface="Math1" pitchFamily="2" charset="2"/>
              </a:rPr>
              <a:t>                 </a:t>
            </a:r>
            <a:r>
              <a:rPr lang="en-US" altLang="zh-CN" sz="2400" b="1" smtClean="0">
                <a:latin typeface="宋体" pitchFamily="2" charset="-122"/>
                <a:sym typeface="Mathematica1" pitchFamily="2" charset="2"/>
              </a:rPr>
              <a:t>Δ</a:t>
            </a:r>
            <a:r>
              <a:rPr lang="en-US" altLang="zh-CN" sz="2400" b="1" baseline="-30000" smtClean="0"/>
              <a:t>p</a:t>
            </a:r>
            <a:r>
              <a:rPr lang="en-US" altLang="zh-CN" sz="2400" b="1" smtClean="0"/>
              <a:t>(</a:t>
            </a:r>
            <a:r>
              <a:rPr lang="en-US" altLang="zh-CN" sz="2400" b="1" baseline="30000" smtClean="0"/>
              <a:t>1</a:t>
            </a:r>
            <a:r>
              <a:rPr lang="en-US" altLang="zh-CN" sz="2400" b="1" smtClean="0"/>
              <a:t>S</a:t>
            </a:r>
            <a:r>
              <a:rPr lang="en-US" altLang="zh-CN" sz="2400" b="1" baseline="-30000" smtClean="0"/>
              <a:t>0</a:t>
            </a:r>
            <a:r>
              <a:rPr lang="en-US" altLang="zh-CN" sz="2400" b="1" smtClean="0"/>
              <a:t>) &gt; 0 ,</a:t>
            </a:r>
            <a:endParaRPr lang="en-US" altLang="zh-CN" sz="2400" smtClean="0"/>
          </a:p>
          <a:p>
            <a:pPr algn="just" eaLnBrk="1" hangingPunct="1">
              <a:buFontTx/>
              <a:buNone/>
            </a:pPr>
            <a:r>
              <a:rPr lang="en-US" altLang="zh-CN" sz="2400" b="1" smtClean="0">
                <a:sym typeface="Math1" pitchFamily="2" charset="2"/>
              </a:rPr>
              <a:t>   </a:t>
            </a:r>
            <a:r>
              <a:rPr lang="zh-CN" altLang="en-US" sz="2400" b="1" smtClean="0">
                <a:sym typeface="Math1" pitchFamily="2" charset="2"/>
              </a:rPr>
              <a:t>当 </a:t>
            </a:r>
            <a:r>
              <a:rPr lang="zh-CN" altLang="en-US" sz="2400" b="1" smtClean="0">
                <a:latin typeface="宋体" pitchFamily="2" charset="-122"/>
                <a:sym typeface="Mathematica1" pitchFamily="2" charset="2"/>
              </a:rPr>
              <a:t>ρ</a:t>
            </a:r>
            <a:r>
              <a:rPr lang="zh-CN" altLang="en-US" sz="2400" b="1" smtClean="0"/>
              <a:t> </a:t>
            </a:r>
            <a:r>
              <a:rPr lang="en-US" altLang="zh-CN" sz="2400" b="1" smtClean="0"/>
              <a:t>~</a:t>
            </a:r>
            <a:r>
              <a:rPr lang="en-US" altLang="zh-CN" sz="2400" b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5.2 </a:t>
            </a:r>
            <a:r>
              <a:rPr lang="en-US" altLang="zh-CN" sz="2400" b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Mathematica1" pitchFamily="2" charset="2"/>
              </a:rPr>
              <a:t>×</a:t>
            </a:r>
            <a:r>
              <a:rPr lang="en-US" altLang="zh-CN" sz="2400" b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2400" b="1" smtClean="0"/>
              <a:t>10</a:t>
            </a:r>
            <a:r>
              <a:rPr lang="en-US" altLang="zh-CN" sz="2400" b="1" baseline="30000" smtClean="0"/>
              <a:t>14</a:t>
            </a:r>
            <a:r>
              <a:rPr lang="en-US" altLang="zh-CN" sz="2400" b="1" smtClean="0"/>
              <a:t>g/cm</a:t>
            </a:r>
            <a:r>
              <a:rPr lang="en-US" altLang="zh-CN" sz="2400" b="1" baseline="30000" smtClean="0"/>
              <a:t>3</a:t>
            </a:r>
            <a:r>
              <a:rPr lang="en-US" altLang="zh-CN" sz="2400" b="1" smtClean="0"/>
              <a:t>=1.86 </a:t>
            </a:r>
            <a:r>
              <a:rPr lang="en-US" altLang="zh-CN" sz="2400" b="1" smtClean="0">
                <a:latin typeface="宋体" pitchFamily="2" charset="-122"/>
                <a:sym typeface="Mathematica1" pitchFamily="2" charset="2"/>
              </a:rPr>
              <a:t>ρ</a:t>
            </a:r>
            <a:r>
              <a:rPr lang="en-US" altLang="zh-CN" sz="2400" b="1" baseline="-25000" smtClean="0">
                <a:sym typeface="Math1" pitchFamily="2" charset="2"/>
              </a:rPr>
              <a:t>nuc</a:t>
            </a:r>
            <a:r>
              <a:rPr lang="en-US" altLang="zh-CN" sz="2400" b="1" smtClean="0"/>
              <a:t>)</a:t>
            </a:r>
            <a:r>
              <a:rPr lang="zh-CN" altLang="en-US" sz="2400" b="1" smtClean="0"/>
              <a:t>时</a:t>
            </a:r>
            <a:r>
              <a:rPr lang="en-US" altLang="zh-CN" sz="2400" b="1" smtClean="0"/>
              <a:t>, </a:t>
            </a:r>
            <a:r>
              <a:rPr lang="en-US" altLang="zh-CN" sz="2400" b="1" smtClean="0">
                <a:latin typeface="宋体" pitchFamily="2" charset="-122"/>
                <a:sym typeface="Mathematica1" pitchFamily="2" charset="2"/>
              </a:rPr>
              <a:t>Δ</a:t>
            </a:r>
            <a:r>
              <a:rPr lang="en-US" altLang="zh-CN" sz="2400" b="1" smtClean="0"/>
              <a:t> </a:t>
            </a:r>
            <a:r>
              <a:rPr lang="en-US" altLang="zh-CN" sz="2400" b="1" baseline="-30000" smtClean="0"/>
              <a:t>p</a:t>
            </a:r>
            <a:r>
              <a:rPr lang="en-US" altLang="zh-CN" sz="2400" b="1" smtClean="0"/>
              <a:t>(</a:t>
            </a:r>
            <a:r>
              <a:rPr lang="en-US" altLang="zh-CN" sz="2400" b="1" baseline="30000" smtClean="0"/>
              <a:t>1</a:t>
            </a:r>
            <a:r>
              <a:rPr lang="en-US" altLang="zh-CN" sz="2400" b="1" smtClean="0"/>
              <a:t>S</a:t>
            </a:r>
            <a:r>
              <a:rPr lang="en-US" altLang="zh-CN" sz="2400" b="1" baseline="-30000" smtClean="0"/>
              <a:t>0</a:t>
            </a:r>
            <a:r>
              <a:rPr lang="en-US" altLang="zh-CN" sz="2400" b="1" smtClean="0"/>
              <a:t>) ~ 0.1MeV</a:t>
            </a:r>
            <a:r>
              <a:rPr lang="zh-CN" altLang="en-US" sz="2400" b="1" smtClean="0"/>
              <a:t>。</a:t>
            </a:r>
          </a:p>
          <a:p>
            <a:pPr algn="just" eaLnBrk="1" hangingPunct="1">
              <a:buFontTx/>
              <a:buNone/>
            </a:pPr>
            <a:r>
              <a:rPr lang="zh-CN" altLang="en-US" sz="2400" b="1" smtClean="0">
                <a:sym typeface="Math1" pitchFamily="2" charset="2"/>
              </a:rPr>
              <a:t>当 </a:t>
            </a:r>
            <a:r>
              <a:rPr lang="zh-CN" altLang="en-US" sz="2400" b="1" smtClean="0">
                <a:latin typeface="宋体" pitchFamily="2" charset="-122"/>
                <a:sym typeface="Mathematica1" pitchFamily="2" charset="2"/>
              </a:rPr>
              <a:t>ρ</a:t>
            </a:r>
            <a:r>
              <a:rPr lang="zh-CN" altLang="en-US" sz="2400" b="1" smtClean="0"/>
              <a:t> </a:t>
            </a:r>
            <a:r>
              <a:rPr lang="en-US" altLang="zh-CN" sz="2400" b="1" smtClean="0"/>
              <a:t>~</a:t>
            </a:r>
            <a:r>
              <a:rPr lang="en-US" altLang="zh-CN" sz="2400" b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4.1 </a:t>
            </a:r>
            <a:r>
              <a:rPr lang="en-US" altLang="zh-CN" sz="2400" b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Mathematica1" pitchFamily="2" charset="2"/>
              </a:rPr>
              <a:t>×</a:t>
            </a:r>
            <a:r>
              <a:rPr lang="en-US" altLang="zh-CN" sz="2400" b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2400" b="1" smtClean="0"/>
              <a:t>10</a:t>
            </a:r>
            <a:r>
              <a:rPr lang="en-US" altLang="zh-CN" sz="2400" b="1" baseline="30000" smtClean="0"/>
              <a:t>15</a:t>
            </a:r>
            <a:r>
              <a:rPr lang="en-US" altLang="zh-CN" sz="2400" b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2400" b="1" smtClean="0"/>
              <a:t>g/cm</a:t>
            </a:r>
            <a:r>
              <a:rPr lang="en-US" altLang="zh-CN" sz="2400" b="1" baseline="30000" smtClean="0"/>
              <a:t>3</a:t>
            </a:r>
            <a:r>
              <a:rPr lang="en-US" altLang="zh-CN" sz="2400" b="1" smtClean="0"/>
              <a:t>,</a:t>
            </a:r>
            <a:r>
              <a:rPr lang="en-US" altLang="zh-CN" sz="2400" smtClean="0"/>
              <a:t>  </a:t>
            </a:r>
            <a:r>
              <a:rPr lang="zh-CN" altLang="en-US" sz="2400" b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质子能隙达到极大值 </a:t>
            </a:r>
            <a:r>
              <a:rPr lang="zh-CN" altLang="en-US" sz="2400" b="1" smtClean="0">
                <a:sym typeface="Mathematica1" pitchFamily="2" charset="2"/>
              </a:rPr>
              <a:t>Δ</a:t>
            </a:r>
            <a:r>
              <a:rPr lang="zh-CN" altLang="en-US" sz="2400" b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2400" b="1" baseline="-30000" smtClean="0"/>
              <a:t>p</a:t>
            </a:r>
            <a:r>
              <a:rPr lang="en-US" altLang="zh-CN" sz="2400" b="1" smtClean="0"/>
              <a:t>(</a:t>
            </a:r>
            <a:r>
              <a:rPr lang="en-US" altLang="zh-CN" sz="2400" b="1" baseline="30000" smtClean="0"/>
              <a:t>1</a:t>
            </a:r>
            <a:r>
              <a:rPr lang="en-US" altLang="zh-CN" sz="2400" b="1" smtClean="0"/>
              <a:t>S</a:t>
            </a:r>
            <a:r>
              <a:rPr lang="en-US" altLang="zh-CN" sz="2400" b="1" baseline="-30000" smtClean="0"/>
              <a:t>0</a:t>
            </a:r>
            <a:r>
              <a:rPr lang="en-US" altLang="zh-CN" sz="2400" b="1" smtClean="0"/>
              <a:t>) ~ 0.9 MeV</a:t>
            </a:r>
            <a:r>
              <a:rPr lang="zh-CN" altLang="en-US" sz="2400" b="1" smtClean="0"/>
              <a:t>。 </a:t>
            </a:r>
            <a:endParaRPr lang="zh-CN" altLang="en-US" sz="2400" smtClean="0"/>
          </a:p>
          <a:p>
            <a:pPr algn="just" eaLnBrk="1" hangingPunct="1">
              <a:buFontTx/>
              <a:buNone/>
            </a:pPr>
            <a:r>
              <a:rPr lang="zh-CN" altLang="en-US" sz="2400" smtClean="0">
                <a:latin typeface="宋体" pitchFamily="2" charset="-122"/>
              </a:rPr>
              <a:t> </a:t>
            </a:r>
            <a:r>
              <a:rPr lang="zh-CN" altLang="en-US" sz="2400" b="1" smtClean="0">
                <a:latin typeface="宋体" pitchFamily="2" charset="-122"/>
              </a:rPr>
              <a:t>质子体系是否处于超导状态</a:t>
            </a:r>
            <a:r>
              <a:rPr lang="en-US" altLang="zh-CN" sz="2400" b="1" smtClean="0">
                <a:latin typeface="宋体" pitchFamily="2" charset="-122"/>
              </a:rPr>
              <a:t>?</a:t>
            </a:r>
          </a:p>
          <a:p>
            <a:pPr algn="just" eaLnBrk="1" hangingPunct="1"/>
            <a:r>
              <a:rPr lang="zh-CN" altLang="en-US" sz="2400" b="1" smtClean="0">
                <a:latin typeface="宋体" pitchFamily="2" charset="-122"/>
              </a:rPr>
              <a:t>从上述 </a:t>
            </a:r>
            <a:r>
              <a:rPr lang="zh-CN" altLang="en-US" sz="2400" b="1" smtClean="0">
                <a:sym typeface="Mathematica1" pitchFamily="2" charset="2"/>
              </a:rPr>
              <a:t>Δ</a:t>
            </a:r>
            <a:r>
              <a:rPr lang="en-US" altLang="zh-CN" sz="2400" b="1" baseline="-30000" smtClean="0"/>
              <a:t>p</a:t>
            </a:r>
            <a:r>
              <a:rPr lang="en-US" altLang="zh-CN" sz="2400" b="1" smtClean="0"/>
              <a:t>(</a:t>
            </a:r>
            <a:r>
              <a:rPr lang="en-US" altLang="zh-CN" sz="2400" b="1" baseline="30000" smtClean="0"/>
              <a:t>1</a:t>
            </a:r>
            <a:r>
              <a:rPr lang="en-US" altLang="zh-CN" sz="2400" b="1" smtClean="0"/>
              <a:t>S</a:t>
            </a:r>
            <a:r>
              <a:rPr lang="en-US" altLang="zh-CN" sz="2400" b="1" baseline="-30000" smtClean="0"/>
              <a:t>0</a:t>
            </a:r>
            <a:r>
              <a:rPr lang="en-US" altLang="zh-CN" sz="2400" b="1" smtClean="0"/>
              <a:t>) &gt; 0 </a:t>
            </a:r>
            <a:r>
              <a:rPr lang="zh-CN" altLang="en-US" sz="2400" b="1" smtClean="0"/>
              <a:t>的区域相当接近于核心区域的质子系统</a:t>
            </a:r>
            <a:r>
              <a:rPr lang="zh-CN" altLang="en-US" sz="2400" b="1" smtClean="0">
                <a:latin typeface="宋体" pitchFamily="2" charset="-122"/>
              </a:rPr>
              <a:t>可能处于超导状态，但在观测上目前难以证实</a:t>
            </a:r>
            <a:r>
              <a:rPr lang="zh-CN" altLang="en-US" sz="2400" smtClean="0">
                <a:latin typeface="宋体" pitchFamily="2" charset="-122"/>
              </a:rPr>
              <a:t>。</a:t>
            </a:r>
          </a:p>
          <a:p>
            <a:pPr algn="just" eaLnBrk="1" hangingPunct="1">
              <a:buFontTx/>
              <a:buNone/>
            </a:pPr>
            <a:r>
              <a:rPr lang="zh-CN" altLang="en-US" sz="2400" b="1" smtClean="0">
                <a:latin typeface="宋体" pitchFamily="2" charset="-122"/>
                <a:sym typeface="Mathematica1" pitchFamily="2" charset="2"/>
              </a:rPr>
              <a:t>Δ</a:t>
            </a:r>
            <a:r>
              <a:rPr lang="zh-CN" altLang="en-US" sz="2400" b="1" baseline="-30000" smtClean="0"/>
              <a:t> </a:t>
            </a:r>
            <a:r>
              <a:rPr lang="en-US" altLang="zh-CN" sz="2400" b="1" baseline="-30000" smtClean="0"/>
              <a:t>p</a:t>
            </a:r>
            <a:r>
              <a:rPr lang="en-US" altLang="zh-CN" sz="2400" b="1" smtClean="0"/>
              <a:t>(</a:t>
            </a:r>
            <a:r>
              <a:rPr lang="en-US" altLang="zh-CN" sz="2400" b="1" baseline="30000" smtClean="0"/>
              <a:t>1</a:t>
            </a:r>
            <a:r>
              <a:rPr lang="en-US" altLang="zh-CN" sz="2400" b="1" smtClean="0"/>
              <a:t>S</a:t>
            </a:r>
            <a:r>
              <a:rPr lang="en-US" altLang="zh-CN" sz="2400" b="1" baseline="-30000" smtClean="0"/>
              <a:t>0</a:t>
            </a:r>
            <a:r>
              <a:rPr lang="en-US" altLang="zh-CN" sz="2400" b="1" smtClean="0"/>
              <a:t>) &gt; 0 </a:t>
            </a:r>
            <a:r>
              <a:rPr lang="zh-CN" altLang="en-US" sz="2400" b="1" smtClean="0"/>
              <a:t>的区域同 </a:t>
            </a:r>
            <a:r>
              <a:rPr lang="zh-CN" altLang="en-US" sz="2400" b="1" smtClean="0">
                <a:latin typeface="宋体" pitchFamily="2" charset="-122"/>
                <a:sym typeface="Mathematica1" pitchFamily="2" charset="2"/>
              </a:rPr>
              <a:t>Δ</a:t>
            </a:r>
            <a:r>
              <a:rPr lang="zh-CN" altLang="en-US" sz="2400" b="1" smtClean="0"/>
              <a:t> </a:t>
            </a:r>
            <a:r>
              <a:rPr lang="en-US" altLang="zh-CN" sz="2400" b="1" baseline="-30000" smtClean="0"/>
              <a:t>n</a:t>
            </a:r>
            <a:r>
              <a:rPr lang="en-US" altLang="zh-CN" sz="2400" b="1" smtClean="0"/>
              <a:t>(</a:t>
            </a:r>
            <a:r>
              <a:rPr lang="en-US" altLang="zh-CN" sz="2400" b="1" baseline="30000" smtClean="0"/>
              <a:t>1</a:t>
            </a:r>
            <a:r>
              <a:rPr lang="en-US" altLang="zh-CN" sz="2400" b="1" smtClean="0"/>
              <a:t>S</a:t>
            </a:r>
            <a:r>
              <a:rPr lang="en-US" altLang="zh-CN" sz="2400" b="1" baseline="-30000" smtClean="0"/>
              <a:t>0</a:t>
            </a:r>
            <a:r>
              <a:rPr lang="en-US" altLang="zh-CN" sz="2400" b="1" smtClean="0"/>
              <a:t>) &gt; 0 </a:t>
            </a:r>
            <a:r>
              <a:rPr lang="zh-CN" altLang="en-US" sz="2400" b="1" smtClean="0"/>
              <a:t>及 </a:t>
            </a:r>
            <a:r>
              <a:rPr lang="zh-CN" altLang="en-US" sz="2400" b="1" smtClean="0">
                <a:latin typeface="宋体" pitchFamily="2" charset="-122"/>
                <a:sym typeface="Mathematica1" pitchFamily="2" charset="2"/>
              </a:rPr>
              <a:t>Δ</a:t>
            </a:r>
            <a:r>
              <a:rPr lang="zh-CN" altLang="en-US" sz="2400" b="1" smtClean="0"/>
              <a:t> </a:t>
            </a:r>
            <a:r>
              <a:rPr lang="en-US" altLang="zh-CN" sz="2400" b="1" baseline="-30000" smtClean="0"/>
              <a:t>n</a:t>
            </a:r>
            <a:r>
              <a:rPr lang="en-US" altLang="zh-CN" sz="2400" b="1" smtClean="0"/>
              <a:t>(</a:t>
            </a:r>
            <a:r>
              <a:rPr lang="en-US" altLang="zh-CN" sz="2400" b="1" baseline="30000" smtClean="0"/>
              <a:t>3</a:t>
            </a:r>
            <a:r>
              <a:rPr lang="en-US" altLang="zh-CN" sz="2400" b="1" smtClean="0"/>
              <a:t>P</a:t>
            </a:r>
            <a:r>
              <a:rPr lang="en-US" altLang="zh-CN" sz="2400" b="1" baseline="-30000" smtClean="0"/>
              <a:t>2</a:t>
            </a:r>
            <a:r>
              <a:rPr lang="en-US" altLang="zh-CN" sz="2400" b="1" smtClean="0"/>
              <a:t>) &gt; 0 </a:t>
            </a:r>
            <a:r>
              <a:rPr lang="zh-CN" altLang="en-US" sz="2400" b="1" smtClean="0"/>
              <a:t>的区域可能不相重。</a:t>
            </a:r>
          </a:p>
          <a:p>
            <a:pPr algn="just" eaLnBrk="1" hangingPunct="1">
              <a:buFontTx/>
              <a:buNone/>
            </a:pPr>
            <a:r>
              <a:rPr lang="zh-CN" altLang="en-US" sz="2400" b="1" smtClean="0"/>
              <a:t>在</a:t>
            </a:r>
            <a:r>
              <a:rPr lang="en-US" altLang="zh-CN" sz="2400" b="1" smtClean="0"/>
              <a:t>1.5 </a:t>
            </a:r>
            <a:r>
              <a:rPr lang="en-US" altLang="zh-CN" sz="2400" b="1" smtClean="0">
                <a:latin typeface="宋体" pitchFamily="2" charset="-122"/>
                <a:sym typeface="Mathematica1" pitchFamily="2" charset="2"/>
              </a:rPr>
              <a:t>ρ</a:t>
            </a:r>
            <a:r>
              <a:rPr lang="en-US" altLang="zh-CN" sz="2400" b="1" smtClean="0"/>
              <a:t> </a:t>
            </a:r>
            <a:r>
              <a:rPr lang="en-US" altLang="zh-CN" sz="2400" b="1" baseline="-25000" smtClean="0">
                <a:sym typeface="Math1" pitchFamily="2" charset="2"/>
              </a:rPr>
              <a:t>nuc </a:t>
            </a:r>
            <a:r>
              <a:rPr lang="en-US" altLang="zh-CN" sz="2400" b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Mathematica1" pitchFamily="2" charset="2"/>
              </a:rPr>
              <a:t>&lt;</a:t>
            </a:r>
            <a:r>
              <a:rPr lang="en-US" altLang="zh-CN" sz="2400" b="1" smtClean="0"/>
              <a:t> </a:t>
            </a:r>
            <a:r>
              <a:rPr lang="en-US" altLang="zh-CN" sz="2400" b="1" smtClean="0">
                <a:latin typeface="宋体" pitchFamily="2" charset="-122"/>
                <a:sym typeface="Mathematica1" pitchFamily="2" charset="2"/>
              </a:rPr>
              <a:t>ρ</a:t>
            </a:r>
            <a:r>
              <a:rPr lang="en-US" altLang="zh-CN" sz="2400" b="1" smtClean="0">
                <a:sym typeface="Math1" pitchFamily="2" charset="2"/>
              </a:rPr>
              <a:t> </a:t>
            </a:r>
            <a:r>
              <a:rPr lang="en-US" altLang="zh-CN" sz="2400" b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Mathematica1" pitchFamily="2" charset="2"/>
              </a:rPr>
              <a:t>&lt;</a:t>
            </a:r>
            <a:r>
              <a:rPr lang="en-US" altLang="zh-CN" sz="2400" b="1" smtClean="0"/>
              <a:t> 3.18 </a:t>
            </a:r>
            <a:r>
              <a:rPr lang="en-US" altLang="zh-CN" sz="2400" b="1" smtClean="0">
                <a:latin typeface="宋体" pitchFamily="2" charset="-122"/>
                <a:sym typeface="Mathematica1" pitchFamily="2" charset="2"/>
              </a:rPr>
              <a:t>ρ</a:t>
            </a:r>
            <a:r>
              <a:rPr lang="en-US" altLang="zh-CN" sz="2400" b="1" smtClean="0"/>
              <a:t> </a:t>
            </a:r>
            <a:r>
              <a:rPr lang="en-US" altLang="zh-CN" sz="2400" b="1" baseline="-25000" smtClean="0">
                <a:sym typeface="Math1" pitchFamily="2" charset="2"/>
              </a:rPr>
              <a:t>nuc</a:t>
            </a:r>
            <a:r>
              <a:rPr lang="en-US" altLang="zh-CN" sz="2400" b="1" smtClean="0">
                <a:sym typeface="Math1" pitchFamily="2" charset="2"/>
              </a:rPr>
              <a:t> </a:t>
            </a:r>
            <a:r>
              <a:rPr lang="zh-CN" altLang="en-US" sz="2400" b="1" smtClean="0">
                <a:sym typeface="Math1" pitchFamily="2" charset="2"/>
              </a:rPr>
              <a:t>范围内</a:t>
            </a:r>
            <a:r>
              <a:rPr lang="zh-CN" altLang="en-US" sz="2400" b="1" smtClean="0"/>
              <a:t>即使出现质子超导，中子超流区可能不与它相重。</a:t>
            </a:r>
          </a:p>
        </p:txBody>
      </p:sp>
    </p:spTree>
    <p:extLst>
      <p:ext uri="{BB962C8B-B14F-4D97-AF65-F5344CB8AC3E}">
        <p14:creationId xmlns:p14="http://schemas.microsoft.com/office/powerpoint/2010/main" val="147731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>
            <a:normAutofit fontScale="90000"/>
          </a:bodyPr>
          <a:lstStyle/>
          <a:p>
            <a:pPr eaLnBrk="1" hangingPunct="1"/>
            <a:endParaRPr lang="zh-CN" altLang="en-US" sz="3600" b="1" smtClean="0">
              <a:solidFill>
                <a:schemeClr val="accent2"/>
              </a:solidFill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1341438"/>
            <a:ext cx="3733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zh-CN" altLang="zh-CN" sz="2400" b="1">
              <a:ea typeface="PMingLiU" pitchFamily="18" charset="-12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057400" y="0"/>
            <a:ext cx="4724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endParaRPr lang="en-US" altLang="zh-TW" sz="2000" baseline="30000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7010400" y="4114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cxnSp>
        <p:nvCxnSpPr>
          <p:cNvPr id="32774" name="AutoShape 6"/>
          <p:cNvCxnSpPr>
            <a:cxnSpLocks noChangeShapeType="1"/>
            <a:endCxn id="32794" idx="1"/>
          </p:cNvCxnSpPr>
          <p:nvPr/>
        </p:nvCxnSpPr>
        <p:spPr bwMode="auto">
          <a:xfrm flipV="1">
            <a:off x="431800" y="1341438"/>
            <a:ext cx="8166100" cy="185896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75" name="AutoShape 7"/>
          <p:cNvCxnSpPr>
            <a:cxnSpLocks noChangeShapeType="1"/>
          </p:cNvCxnSpPr>
          <p:nvPr/>
        </p:nvCxnSpPr>
        <p:spPr bwMode="auto">
          <a:xfrm>
            <a:off x="381000" y="3200400"/>
            <a:ext cx="8305800" cy="1752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776" name="Arc 8"/>
          <p:cNvSpPr>
            <a:spLocks/>
          </p:cNvSpPr>
          <p:nvPr/>
        </p:nvSpPr>
        <p:spPr bwMode="auto">
          <a:xfrm rot="5400000">
            <a:off x="5865812" y="2668588"/>
            <a:ext cx="2974975" cy="838200"/>
          </a:xfrm>
          <a:custGeom>
            <a:avLst/>
            <a:gdLst>
              <a:gd name="T0" fmla="*/ 0 w 36350"/>
              <a:gd name="T1" fmla="*/ 2147483647 h 21600"/>
              <a:gd name="T2" fmla="*/ 2147483647 w 36350"/>
              <a:gd name="T3" fmla="*/ 2147483647 h 21600"/>
              <a:gd name="T4" fmla="*/ 2147483647 w 3635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350" h="21600" fill="none" extrusionOk="0">
                <a:moveTo>
                  <a:pt x="-1" y="7254"/>
                </a:moveTo>
                <a:cubicBezTo>
                  <a:pt x="4098" y="2640"/>
                  <a:pt x="9975" y="-1"/>
                  <a:pt x="16148" y="0"/>
                </a:cubicBezTo>
                <a:cubicBezTo>
                  <a:pt x="25128" y="0"/>
                  <a:pt x="33172" y="5556"/>
                  <a:pt x="36350" y="13955"/>
                </a:cubicBezTo>
              </a:path>
              <a:path w="36350" h="21600" stroke="0" extrusionOk="0">
                <a:moveTo>
                  <a:pt x="-1" y="7254"/>
                </a:moveTo>
                <a:cubicBezTo>
                  <a:pt x="4098" y="2640"/>
                  <a:pt x="9975" y="-1"/>
                  <a:pt x="16148" y="0"/>
                </a:cubicBezTo>
                <a:cubicBezTo>
                  <a:pt x="25128" y="0"/>
                  <a:pt x="33172" y="5556"/>
                  <a:pt x="36350" y="13955"/>
                </a:cubicBezTo>
                <a:lnTo>
                  <a:pt x="16148" y="21600"/>
                </a:lnTo>
                <a:lnTo>
                  <a:pt x="-1" y="725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7" name="Arc 9"/>
          <p:cNvSpPr>
            <a:spLocks/>
          </p:cNvSpPr>
          <p:nvPr/>
        </p:nvSpPr>
        <p:spPr bwMode="auto">
          <a:xfrm rot="3435935">
            <a:off x="1774032" y="2797968"/>
            <a:ext cx="863600" cy="906463"/>
          </a:xfrm>
          <a:custGeom>
            <a:avLst/>
            <a:gdLst>
              <a:gd name="T0" fmla="*/ 2147483647 w 20367"/>
              <a:gd name="T1" fmla="*/ 0 h 21414"/>
              <a:gd name="T2" fmla="*/ 2147483647 w 20367"/>
              <a:gd name="T3" fmla="*/ 2147483647 h 21414"/>
              <a:gd name="T4" fmla="*/ 0 w 20367"/>
              <a:gd name="T5" fmla="*/ 2147483647 h 2141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367" h="21414" fill="none" extrusionOk="0">
                <a:moveTo>
                  <a:pt x="2827" y="-1"/>
                </a:moveTo>
                <a:cubicBezTo>
                  <a:pt x="10883" y="1063"/>
                  <a:pt x="17661" y="6559"/>
                  <a:pt x="20367" y="14221"/>
                </a:cubicBezTo>
              </a:path>
              <a:path w="20367" h="21414" stroke="0" extrusionOk="0">
                <a:moveTo>
                  <a:pt x="2827" y="-1"/>
                </a:moveTo>
                <a:cubicBezTo>
                  <a:pt x="10883" y="1063"/>
                  <a:pt x="17661" y="6559"/>
                  <a:pt x="20367" y="14221"/>
                </a:cubicBezTo>
                <a:lnTo>
                  <a:pt x="0" y="21414"/>
                </a:lnTo>
                <a:lnTo>
                  <a:pt x="2827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8" name="Arc 10"/>
          <p:cNvSpPr>
            <a:spLocks/>
          </p:cNvSpPr>
          <p:nvPr/>
        </p:nvSpPr>
        <p:spPr bwMode="auto">
          <a:xfrm rot="3088794">
            <a:off x="3262313" y="2657475"/>
            <a:ext cx="1065212" cy="973138"/>
          </a:xfrm>
          <a:custGeom>
            <a:avLst/>
            <a:gdLst>
              <a:gd name="T0" fmla="*/ 0 w 25166"/>
              <a:gd name="T1" fmla="*/ 2147483647 h 22986"/>
              <a:gd name="T2" fmla="*/ 2147483647 w 25166"/>
              <a:gd name="T3" fmla="*/ 2147483647 h 22986"/>
              <a:gd name="T4" fmla="*/ 2147483647 w 25166"/>
              <a:gd name="T5" fmla="*/ 2147483647 h 229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166" h="22986" fill="none" extrusionOk="0">
                <a:moveTo>
                  <a:pt x="0" y="296"/>
                </a:moveTo>
                <a:cubicBezTo>
                  <a:pt x="1178" y="99"/>
                  <a:pt x="2371" y="-1"/>
                  <a:pt x="3566" y="0"/>
                </a:cubicBezTo>
                <a:cubicBezTo>
                  <a:pt x="15495" y="0"/>
                  <a:pt x="25166" y="9670"/>
                  <a:pt x="25166" y="21600"/>
                </a:cubicBezTo>
                <a:cubicBezTo>
                  <a:pt x="25166" y="22062"/>
                  <a:pt x="25151" y="22524"/>
                  <a:pt x="25121" y="22986"/>
                </a:cubicBezTo>
              </a:path>
              <a:path w="25166" h="22986" stroke="0" extrusionOk="0">
                <a:moveTo>
                  <a:pt x="0" y="296"/>
                </a:moveTo>
                <a:cubicBezTo>
                  <a:pt x="1178" y="99"/>
                  <a:pt x="2371" y="-1"/>
                  <a:pt x="3566" y="0"/>
                </a:cubicBezTo>
                <a:cubicBezTo>
                  <a:pt x="15495" y="0"/>
                  <a:pt x="25166" y="9670"/>
                  <a:pt x="25166" y="21600"/>
                </a:cubicBezTo>
                <a:cubicBezTo>
                  <a:pt x="25166" y="22062"/>
                  <a:pt x="25151" y="22524"/>
                  <a:pt x="25121" y="22986"/>
                </a:cubicBezTo>
                <a:lnTo>
                  <a:pt x="3566" y="21600"/>
                </a:lnTo>
                <a:lnTo>
                  <a:pt x="0" y="29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990600" y="2743200"/>
            <a:ext cx="106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2400" b="1">
                <a:solidFill>
                  <a:srgbClr val="FF3300"/>
                </a:solidFill>
              </a:rPr>
              <a:t>核心</a:t>
            </a:r>
          </a:p>
          <a:p>
            <a:r>
              <a:rPr lang="zh-TW" altLang="en-US" sz="2400" b="1">
                <a:solidFill>
                  <a:schemeClr val="tx2"/>
                </a:solidFill>
              </a:rPr>
              <a:t>(1</a:t>
            </a:r>
            <a:r>
              <a:rPr lang="en-US" altLang="zh-TW" sz="2400" b="1">
                <a:solidFill>
                  <a:schemeClr val="tx2"/>
                </a:solidFill>
              </a:rPr>
              <a:t>km)</a:t>
            </a:r>
          </a:p>
        </p:txBody>
      </p:sp>
      <p:sp>
        <p:nvSpPr>
          <p:cNvPr id="707596" name="Rectangle 12"/>
          <p:cNvSpPr>
            <a:spLocks noChangeArrowheads="1"/>
          </p:cNvSpPr>
          <p:nvPr/>
        </p:nvSpPr>
        <p:spPr bwMode="auto">
          <a:xfrm>
            <a:off x="2438400" y="2895600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400" b="1" baseline="30000">
                <a:solidFill>
                  <a:schemeClr val="accent2"/>
                </a:solidFill>
              </a:rPr>
              <a:t>3</a:t>
            </a:r>
            <a:r>
              <a:rPr lang="en-US" altLang="zh-TW" sz="2400" b="1">
                <a:solidFill>
                  <a:schemeClr val="accent2"/>
                </a:solidFill>
              </a:rPr>
              <a:t>P</a:t>
            </a:r>
            <a:r>
              <a:rPr lang="en-US" altLang="zh-TW" sz="2400" b="1" baseline="-25000">
                <a:solidFill>
                  <a:schemeClr val="accent2"/>
                </a:solidFill>
              </a:rPr>
              <a:t>2</a:t>
            </a:r>
            <a:r>
              <a:rPr lang="en-US" altLang="zh-CN" sz="1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zh-CN" altLang="en-US" sz="1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各向异牲</a:t>
            </a:r>
            <a:r>
              <a:rPr lang="en-US" altLang="zh-CN" sz="1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</a:p>
          <a:p>
            <a:pPr>
              <a:defRPr/>
            </a:pPr>
            <a:r>
              <a:rPr lang="zh-CN" altLang="en-US" sz="1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中子超流涡旋区</a:t>
            </a:r>
            <a:endParaRPr lang="en-US" altLang="zh-TW" sz="16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07597" name="Rectangle 13"/>
          <p:cNvSpPr>
            <a:spLocks noChangeArrowheads="1"/>
          </p:cNvSpPr>
          <p:nvPr/>
        </p:nvSpPr>
        <p:spPr bwMode="auto">
          <a:xfrm>
            <a:off x="4800600" y="2286000"/>
            <a:ext cx="2209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400" b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altLang="zh-CN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zh-CN" sz="2400" b="1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altLang="zh-CN" sz="20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20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zh-CN" altLang="en-US" sz="20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各向同性</a:t>
            </a:r>
            <a:r>
              <a:rPr lang="en-US" altLang="zh-CN" sz="20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sz="20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zh-CN" altLang="en-US" sz="20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中子超流涡旋区</a:t>
            </a:r>
            <a:endParaRPr lang="zh-TW" altLang="en-US" sz="20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4114800" y="3276600"/>
            <a:ext cx="342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000">
                <a:solidFill>
                  <a:schemeClr val="tx2"/>
                </a:solidFill>
              </a:rPr>
              <a:t> </a:t>
            </a:r>
            <a:r>
              <a:rPr lang="en-US" altLang="zh-TW" sz="2000" b="1">
                <a:solidFill>
                  <a:schemeClr val="tx2"/>
                </a:solidFill>
              </a:rPr>
              <a:t>(5-8)% </a:t>
            </a:r>
            <a:r>
              <a:rPr lang="zh-TW" altLang="en-US" sz="2000" b="1">
                <a:solidFill>
                  <a:schemeClr val="tx2"/>
                </a:solidFill>
              </a:rPr>
              <a:t>质子  </a:t>
            </a:r>
            <a:r>
              <a:rPr lang="en-US" altLang="zh-TW" sz="2000" b="1">
                <a:solidFill>
                  <a:schemeClr val="tx2"/>
                </a:solidFill>
              </a:rPr>
              <a:t>( II </a:t>
            </a:r>
            <a:r>
              <a:rPr lang="zh-TW" altLang="en-US" sz="2000" b="1">
                <a:solidFill>
                  <a:schemeClr val="tx2"/>
                </a:solidFill>
              </a:rPr>
              <a:t>型超导体?)</a:t>
            </a:r>
          </a:p>
          <a:p>
            <a:r>
              <a:rPr lang="zh-TW" altLang="en-US" sz="2000" b="1">
                <a:solidFill>
                  <a:schemeClr val="tx2"/>
                </a:solidFill>
              </a:rPr>
              <a:t>   (正常)电子</a:t>
            </a:r>
            <a:r>
              <a:rPr lang="en-US" altLang="zh-TW" sz="2000" b="1">
                <a:solidFill>
                  <a:schemeClr val="tx2"/>
                </a:solidFill>
              </a:rPr>
              <a:t>Fermi</a:t>
            </a:r>
            <a:r>
              <a:rPr lang="zh-TW" altLang="en-US" sz="2000" b="1">
                <a:solidFill>
                  <a:schemeClr val="tx2"/>
                </a:solidFill>
              </a:rPr>
              <a:t>气体</a:t>
            </a:r>
          </a:p>
        </p:txBody>
      </p:sp>
      <p:sp>
        <p:nvSpPr>
          <p:cNvPr id="32783" name="Arc 15"/>
          <p:cNvSpPr>
            <a:spLocks/>
          </p:cNvSpPr>
          <p:nvPr/>
        </p:nvSpPr>
        <p:spPr bwMode="auto">
          <a:xfrm rot="5400000">
            <a:off x="6756400" y="2981325"/>
            <a:ext cx="3490913" cy="379413"/>
          </a:xfrm>
          <a:custGeom>
            <a:avLst/>
            <a:gdLst>
              <a:gd name="T0" fmla="*/ 0 w 42695"/>
              <a:gd name="T1" fmla="*/ 2147483647 h 21600"/>
              <a:gd name="T2" fmla="*/ 2147483647 w 42695"/>
              <a:gd name="T3" fmla="*/ 2147483647 h 21600"/>
              <a:gd name="T4" fmla="*/ 2147483647 w 42695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695" h="21600" fill="none" extrusionOk="0">
                <a:moveTo>
                  <a:pt x="0" y="20762"/>
                </a:moveTo>
                <a:cubicBezTo>
                  <a:pt x="450" y="9167"/>
                  <a:pt x="9980" y="-1"/>
                  <a:pt x="21584" y="0"/>
                </a:cubicBezTo>
                <a:cubicBezTo>
                  <a:pt x="31752" y="0"/>
                  <a:pt x="40544" y="7092"/>
                  <a:pt x="42695" y="17030"/>
                </a:cubicBezTo>
              </a:path>
              <a:path w="42695" h="21600" stroke="0" extrusionOk="0">
                <a:moveTo>
                  <a:pt x="0" y="20762"/>
                </a:moveTo>
                <a:cubicBezTo>
                  <a:pt x="450" y="9167"/>
                  <a:pt x="9980" y="-1"/>
                  <a:pt x="21584" y="0"/>
                </a:cubicBezTo>
                <a:cubicBezTo>
                  <a:pt x="31752" y="0"/>
                  <a:pt x="40544" y="7092"/>
                  <a:pt x="42695" y="17030"/>
                </a:cubicBezTo>
                <a:lnTo>
                  <a:pt x="21584" y="21600"/>
                </a:lnTo>
                <a:lnTo>
                  <a:pt x="0" y="2076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6858000" y="685800"/>
            <a:ext cx="1287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000" b="1">
                <a:solidFill>
                  <a:schemeClr val="tx2"/>
                </a:solidFill>
                <a:sym typeface="Symbol" pitchFamily="18" charset="2"/>
              </a:rPr>
              <a:t>= (g/cm</a:t>
            </a:r>
            <a:r>
              <a:rPr lang="en-US" altLang="zh-TW" sz="2000" b="1" baseline="30000">
                <a:solidFill>
                  <a:schemeClr val="tx2"/>
                </a:solidFill>
                <a:sym typeface="Symbol" pitchFamily="18" charset="2"/>
              </a:rPr>
              <a:t>3</a:t>
            </a:r>
            <a:r>
              <a:rPr lang="en-US" altLang="zh-TW" sz="2000" b="1">
                <a:solidFill>
                  <a:schemeClr val="tx2"/>
                </a:solidFill>
                <a:sym typeface="Symbol" pitchFamily="18" charset="2"/>
              </a:rPr>
              <a:t>)</a:t>
            </a:r>
            <a:endParaRPr lang="zh-TW" altLang="en-US" sz="2000" b="1" baseline="30000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3505200" y="2057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b="1">
                <a:solidFill>
                  <a:schemeClr val="tx2"/>
                </a:solidFill>
                <a:sym typeface="Symbol" pitchFamily="18" charset="2"/>
              </a:rPr>
              <a:t>10</a:t>
            </a:r>
            <a:r>
              <a:rPr lang="en-US" altLang="zh-TW" sz="2000" b="1" baseline="30000">
                <a:solidFill>
                  <a:schemeClr val="tx2"/>
                </a:solidFill>
                <a:sym typeface="Symbol" pitchFamily="18" charset="2"/>
              </a:rPr>
              <a:t>14</a:t>
            </a:r>
            <a:endParaRPr lang="zh-TW" altLang="en-US" sz="2000" b="1" baseline="30000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7162800" y="1295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b="1">
                <a:solidFill>
                  <a:schemeClr val="tx2"/>
                </a:solidFill>
                <a:sym typeface="Symbol" pitchFamily="18" charset="2"/>
              </a:rPr>
              <a:t>10</a:t>
            </a:r>
            <a:r>
              <a:rPr lang="en-US" altLang="zh-TW" sz="2000" b="1" baseline="30000">
                <a:solidFill>
                  <a:schemeClr val="tx2"/>
                </a:solidFill>
                <a:sym typeface="Symbol" pitchFamily="18" charset="2"/>
              </a:rPr>
              <a:t>11</a:t>
            </a:r>
            <a:endParaRPr lang="zh-TW" altLang="en-US" sz="2000" b="1" baseline="30000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7848600" y="1143000"/>
            <a:ext cx="749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000" b="1">
                <a:solidFill>
                  <a:schemeClr val="tx2"/>
                </a:solidFill>
                <a:sym typeface="Symbol" pitchFamily="18" charset="2"/>
              </a:rPr>
              <a:t>10</a:t>
            </a:r>
            <a:r>
              <a:rPr lang="en-US" altLang="zh-TW" sz="2000" b="1" baseline="30000">
                <a:solidFill>
                  <a:schemeClr val="tx2"/>
                </a:solidFill>
                <a:sym typeface="Symbol" pitchFamily="18" charset="2"/>
              </a:rPr>
              <a:t>7</a:t>
            </a:r>
            <a:endParaRPr lang="zh-TW" altLang="en-US" sz="2000" b="1" baseline="30000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7848600" y="1905000"/>
            <a:ext cx="990600" cy="168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b="1" baseline="-25000">
                <a:solidFill>
                  <a:schemeClr val="accent2"/>
                </a:solidFill>
              </a:rPr>
              <a:t>内壳</a:t>
            </a:r>
          </a:p>
          <a:p>
            <a:pPr>
              <a:spcBef>
                <a:spcPct val="50000"/>
              </a:spcBef>
            </a:pPr>
            <a:r>
              <a:rPr lang="zh-TW" altLang="en-US" sz="2400" b="1" baseline="-25000">
                <a:solidFill>
                  <a:schemeClr val="tx2"/>
                </a:solidFill>
              </a:rPr>
              <a:t>超富中子核、晶体、自由电子</a:t>
            </a:r>
          </a:p>
        </p:txBody>
      </p:sp>
      <p:sp>
        <p:nvSpPr>
          <p:cNvPr id="32789" name="Rectangle 21"/>
          <p:cNvSpPr>
            <a:spLocks noChangeArrowheads="1"/>
          </p:cNvSpPr>
          <p:nvPr/>
        </p:nvSpPr>
        <p:spPr bwMode="auto">
          <a:xfrm>
            <a:off x="7543800" y="5486400"/>
            <a:ext cx="1600200" cy="81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 baseline="-25000">
                <a:solidFill>
                  <a:schemeClr val="accent2"/>
                </a:solidFill>
              </a:rPr>
              <a:t>      外壳</a:t>
            </a:r>
          </a:p>
          <a:p>
            <a:pPr>
              <a:spcBef>
                <a:spcPct val="50000"/>
              </a:spcBef>
            </a:pPr>
            <a:r>
              <a:rPr lang="zh-TW" altLang="en-US" b="1" baseline="-25000">
                <a:solidFill>
                  <a:schemeClr val="tx2"/>
                </a:solidFill>
              </a:rPr>
              <a:t>(重金属晶体)</a:t>
            </a:r>
          </a:p>
        </p:txBody>
      </p:sp>
      <p:sp>
        <p:nvSpPr>
          <p:cNvPr id="32790" name="Arc 22"/>
          <p:cNvSpPr>
            <a:spLocks/>
          </p:cNvSpPr>
          <p:nvPr/>
        </p:nvSpPr>
        <p:spPr bwMode="auto">
          <a:xfrm rot="5400000">
            <a:off x="6888956" y="2940844"/>
            <a:ext cx="3595688" cy="457200"/>
          </a:xfrm>
          <a:custGeom>
            <a:avLst/>
            <a:gdLst>
              <a:gd name="T0" fmla="*/ 0 w 42127"/>
              <a:gd name="T1" fmla="*/ 2147483647 h 21600"/>
              <a:gd name="T2" fmla="*/ 2147483647 w 42127"/>
              <a:gd name="T3" fmla="*/ 2147483647 h 21600"/>
              <a:gd name="T4" fmla="*/ 2147483647 w 42127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127" h="21600" fill="none" extrusionOk="0">
                <a:moveTo>
                  <a:pt x="0" y="16396"/>
                </a:moveTo>
                <a:cubicBezTo>
                  <a:pt x="2391" y="6763"/>
                  <a:pt x="11039" y="-1"/>
                  <a:pt x="20964" y="0"/>
                </a:cubicBezTo>
                <a:cubicBezTo>
                  <a:pt x="31227" y="0"/>
                  <a:pt x="40073" y="7222"/>
                  <a:pt x="42127" y="17277"/>
                </a:cubicBezTo>
              </a:path>
              <a:path w="42127" h="21600" stroke="0" extrusionOk="0">
                <a:moveTo>
                  <a:pt x="0" y="16396"/>
                </a:moveTo>
                <a:cubicBezTo>
                  <a:pt x="2391" y="6763"/>
                  <a:pt x="11039" y="-1"/>
                  <a:pt x="20964" y="0"/>
                </a:cubicBezTo>
                <a:cubicBezTo>
                  <a:pt x="31227" y="0"/>
                  <a:pt x="40073" y="7222"/>
                  <a:pt x="42127" y="17277"/>
                </a:cubicBezTo>
                <a:lnTo>
                  <a:pt x="20964" y="21600"/>
                </a:lnTo>
                <a:lnTo>
                  <a:pt x="0" y="1639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cxnSp>
        <p:nvCxnSpPr>
          <p:cNvPr id="32791" name="AutoShape 23"/>
          <p:cNvCxnSpPr>
            <a:cxnSpLocks noChangeShapeType="1"/>
          </p:cNvCxnSpPr>
          <p:nvPr/>
        </p:nvCxnSpPr>
        <p:spPr bwMode="auto">
          <a:xfrm flipH="1">
            <a:off x="8305800" y="4724400"/>
            <a:ext cx="304800" cy="6873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792" name="Rectangle 24"/>
          <p:cNvSpPr>
            <a:spLocks noChangeArrowheads="1"/>
          </p:cNvSpPr>
          <p:nvPr/>
        </p:nvSpPr>
        <p:spPr bwMode="auto">
          <a:xfrm>
            <a:off x="0" y="3644900"/>
            <a:ext cx="23225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夸克物质 ???</a:t>
            </a:r>
          </a:p>
        </p:txBody>
      </p:sp>
      <p:sp>
        <p:nvSpPr>
          <p:cNvPr id="32793" name="Rectangle 25"/>
          <p:cNvSpPr>
            <a:spLocks noChangeArrowheads="1"/>
          </p:cNvSpPr>
          <p:nvPr/>
        </p:nvSpPr>
        <p:spPr bwMode="auto">
          <a:xfrm>
            <a:off x="1828800" y="21336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b="1">
                <a:solidFill>
                  <a:schemeClr val="tx2"/>
                </a:solidFill>
                <a:sym typeface="Symbol" pitchFamily="18" charset="2"/>
              </a:rPr>
              <a:t>5</a:t>
            </a:r>
            <a:r>
              <a:rPr lang="en-US" altLang="zh-TW" sz="2000" b="1">
                <a:solidFill>
                  <a:schemeClr val="tx2"/>
                </a:solidFill>
                <a:cs typeface="Times New Roman" pitchFamily="18" charset="0"/>
                <a:sym typeface="Math1" pitchFamily="2" charset="2"/>
              </a:rPr>
              <a:t>×</a:t>
            </a:r>
            <a:r>
              <a:rPr lang="en-US" altLang="zh-TW" sz="2000" b="1">
                <a:solidFill>
                  <a:schemeClr val="tx2"/>
                </a:solidFill>
                <a:sym typeface="Symbol" pitchFamily="18" charset="2"/>
              </a:rPr>
              <a:t>10</a:t>
            </a:r>
            <a:r>
              <a:rPr lang="en-US" altLang="zh-TW" sz="2000" b="1" baseline="30000">
                <a:solidFill>
                  <a:schemeClr val="tx2"/>
                </a:solidFill>
                <a:sym typeface="Symbol" pitchFamily="18" charset="2"/>
              </a:rPr>
              <a:t>14</a:t>
            </a:r>
            <a:endParaRPr lang="zh-TW" altLang="en-US" sz="2000" b="1" baseline="30000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32794" name="Rectangle 26"/>
          <p:cNvSpPr>
            <a:spLocks noChangeArrowheads="1"/>
          </p:cNvSpPr>
          <p:nvPr/>
        </p:nvSpPr>
        <p:spPr bwMode="auto">
          <a:xfrm>
            <a:off x="8597900" y="1143000"/>
            <a:ext cx="844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000" b="1">
                <a:solidFill>
                  <a:schemeClr val="tx2"/>
                </a:solidFill>
                <a:sym typeface="Symbol" pitchFamily="18" charset="2"/>
              </a:rPr>
              <a:t>10</a:t>
            </a:r>
            <a:r>
              <a:rPr lang="en-US" altLang="zh-TW" sz="2000" b="1" baseline="30000">
                <a:solidFill>
                  <a:schemeClr val="tx2"/>
                </a:solidFill>
                <a:sym typeface="Symbol" pitchFamily="18" charset="2"/>
              </a:rPr>
              <a:t>4</a:t>
            </a:r>
            <a:endParaRPr lang="zh-TW" altLang="en-US" sz="2000" b="1" baseline="30000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179388" y="744538"/>
            <a:ext cx="27892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楷体_GB2312" pitchFamily="49" charset="-122"/>
                <a:ea typeface="楷体_GB2312" pitchFamily="49" charset="-122"/>
              </a:rPr>
              <a:t>中子星内部结构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:</a:t>
            </a:r>
            <a:br>
              <a:rPr lang="en-US" altLang="zh-CN" sz="2400" b="1">
                <a:latin typeface="楷体_GB2312" pitchFamily="49" charset="-122"/>
                <a:ea typeface="楷体_GB2312" pitchFamily="49" charset="-122"/>
                <a:sym typeface="Mathematica1" pitchFamily="2" charset="2"/>
              </a:rPr>
            </a:br>
            <a:r>
              <a:rPr lang="en-US" altLang="zh-CN" sz="2400" b="1"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 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中子超流涡旋运动</a:t>
            </a:r>
          </a:p>
        </p:txBody>
      </p:sp>
      <p:sp>
        <p:nvSpPr>
          <p:cNvPr id="32796" name="Rectangle 28"/>
          <p:cNvSpPr>
            <a:spLocks noChangeArrowheads="1"/>
          </p:cNvSpPr>
          <p:nvPr/>
        </p:nvSpPr>
        <p:spPr bwMode="auto">
          <a:xfrm>
            <a:off x="2268538" y="4776788"/>
            <a:ext cx="4781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电子</a:t>
            </a:r>
            <a:r>
              <a:rPr lang="zh-TW" altLang="zh-CN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气</a:t>
            </a:r>
            <a:r>
              <a:rPr lang="zh-TW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体</a:t>
            </a:r>
            <a:r>
              <a:rPr lang="zh-TW" altLang="zh-CN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为</a:t>
            </a:r>
            <a:r>
              <a:rPr lang="zh-TW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超</a:t>
            </a:r>
            <a:r>
              <a:rPr lang="zh-TW" altLang="zh-CN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相</a:t>
            </a:r>
            <a:r>
              <a:rPr lang="zh-TW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对</a:t>
            </a:r>
            <a:r>
              <a:rPr lang="zh-TW" altLang="zh-CN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论</a:t>
            </a:r>
            <a:r>
              <a:rPr lang="zh-TW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简</a:t>
            </a:r>
            <a:r>
              <a:rPr lang="zh-TW" altLang="zh-CN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并</a:t>
            </a:r>
            <a:r>
              <a:rPr lang="en-US" altLang="zh-CN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非超导</a:t>
            </a:r>
            <a:r>
              <a:rPr lang="en-US" altLang="zh-CN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)</a:t>
            </a:r>
          </a:p>
          <a:p>
            <a:r>
              <a:rPr lang="zh-TW" altLang="zh-CN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中</a:t>
            </a:r>
            <a:r>
              <a:rPr lang="zh-TW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子</a:t>
            </a:r>
            <a:r>
              <a:rPr lang="en-US" altLang="zh-CN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质子</a:t>
            </a:r>
            <a:r>
              <a:rPr lang="en-US" altLang="zh-CN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TW" altLang="zh-CN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气</a:t>
            </a:r>
            <a:r>
              <a:rPr lang="zh-TW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体</a:t>
            </a:r>
            <a:r>
              <a:rPr lang="zh-TW" altLang="zh-CN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为</a:t>
            </a:r>
            <a:r>
              <a:rPr lang="zh-TW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非</a:t>
            </a:r>
            <a:r>
              <a:rPr lang="zh-TW" altLang="zh-CN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相</a:t>
            </a:r>
            <a:r>
              <a:rPr lang="zh-TW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对</a:t>
            </a:r>
            <a:r>
              <a:rPr lang="zh-TW" altLang="zh-CN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论</a:t>
            </a:r>
            <a:r>
              <a:rPr lang="zh-TW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简</a:t>
            </a:r>
            <a:r>
              <a:rPr lang="zh-TW" altLang="zh-CN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并</a:t>
            </a:r>
            <a:endParaRPr lang="zh-TW" altLang="en-US" sz="2400" b="1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283290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4876800" cy="762000"/>
          </a:xfrm>
        </p:spPr>
        <p:txBody>
          <a:bodyPr/>
          <a:lstStyle/>
          <a:p>
            <a:pPr eaLnBrk="1" hangingPunct="1"/>
            <a:r>
              <a:rPr lang="en-US" altLang="zh-CN" sz="3600" b="1" baseline="30000" smtClean="0">
                <a:solidFill>
                  <a:srgbClr val="FF9900"/>
                </a:solidFill>
              </a:rPr>
              <a:t>1</a:t>
            </a:r>
            <a:r>
              <a:rPr lang="en-US" altLang="zh-CN" sz="3600" b="1" smtClean="0">
                <a:solidFill>
                  <a:srgbClr val="FF9900"/>
                </a:solidFill>
              </a:rPr>
              <a:t>S</a:t>
            </a:r>
            <a:r>
              <a:rPr lang="en-US" altLang="zh-CN" sz="3600" b="1" baseline="-25000" smtClean="0">
                <a:solidFill>
                  <a:srgbClr val="FF9900"/>
                </a:solidFill>
              </a:rPr>
              <a:t>0</a:t>
            </a:r>
            <a:r>
              <a:rPr lang="en-US" altLang="zh-CN" sz="3600" b="1" baseline="-25000" smtClean="0"/>
              <a:t> </a:t>
            </a:r>
            <a:r>
              <a:rPr lang="en-US" altLang="zh-CN" sz="3600" b="1" smtClean="0"/>
              <a:t> and </a:t>
            </a:r>
            <a:r>
              <a:rPr lang="en-US" altLang="zh-CN" sz="3600" b="1" baseline="30000" smtClean="0">
                <a:solidFill>
                  <a:srgbClr val="FF00FF"/>
                </a:solidFill>
              </a:rPr>
              <a:t>3</a:t>
            </a:r>
            <a:r>
              <a:rPr lang="en-US" altLang="zh-CN" sz="3600" b="1" smtClean="0">
                <a:solidFill>
                  <a:srgbClr val="FF00FF"/>
                </a:solidFill>
              </a:rPr>
              <a:t>PF</a:t>
            </a:r>
            <a:r>
              <a:rPr lang="en-US" altLang="zh-CN" sz="3600" b="1" baseline="-25000" smtClean="0">
                <a:solidFill>
                  <a:srgbClr val="FF00FF"/>
                </a:solidFill>
              </a:rPr>
              <a:t>2</a:t>
            </a:r>
            <a:r>
              <a:rPr lang="en-US" altLang="zh-CN" sz="3600" b="1" smtClean="0"/>
              <a:t> superfluid</a:t>
            </a:r>
          </a:p>
        </p:txBody>
      </p:sp>
      <p:pic>
        <p:nvPicPr>
          <p:cNvPr id="33795" name="Picture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7588"/>
            <a:ext cx="2138363" cy="584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8612" name="Rectangle 4"/>
          <p:cNvSpPr>
            <a:spLocks noChangeArrowheads="1"/>
          </p:cNvSpPr>
          <p:nvPr/>
        </p:nvSpPr>
        <p:spPr bwMode="auto">
          <a:xfrm>
            <a:off x="2743200" y="990600"/>
            <a:ext cx="6400800" cy="211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3200">
                <a:solidFill>
                  <a:srgbClr val="FFCC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 </a:t>
            </a:r>
            <a:r>
              <a:rPr lang="en-US" altLang="zh-CN" sz="2400" b="1" baseline="30000">
                <a:solidFill>
                  <a:srgbClr val="FF9900"/>
                </a:solidFill>
              </a:rPr>
              <a:t>1</a:t>
            </a:r>
            <a:r>
              <a:rPr lang="en-US" altLang="zh-CN" sz="2400" b="1">
                <a:solidFill>
                  <a:srgbClr val="FF9900"/>
                </a:solidFill>
              </a:rPr>
              <a:t>S</a:t>
            </a:r>
            <a:r>
              <a:rPr lang="en-US" altLang="zh-CN" sz="2400" b="1" baseline="-25000">
                <a:solidFill>
                  <a:srgbClr val="FF9900"/>
                </a:solidFill>
              </a:rPr>
              <a:t>0</a:t>
            </a:r>
            <a:r>
              <a:rPr lang="zh-CN" altLang="en-US" sz="24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中子超流涡旋态</a:t>
            </a:r>
          </a:p>
          <a:p>
            <a:pPr>
              <a:defRPr/>
            </a:pPr>
            <a:r>
              <a:rPr lang="en-US" altLang="zh-CN" sz="2400" b="1" baseline="30000">
                <a:solidFill>
                  <a:schemeClr val="accent2"/>
                </a:solidFill>
              </a:rPr>
              <a:t>1</a:t>
            </a:r>
            <a:r>
              <a:rPr lang="en-US" altLang="zh-CN" sz="2400" b="1">
                <a:solidFill>
                  <a:schemeClr val="accent2"/>
                </a:solidFill>
              </a:rPr>
              <a:t>S</a:t>
            </a:r>
            <a:r>
              <a:rPr lang="en-US" altLang="zh-CN" sz="2400" b="1" baseline="-25000">
                <a:solidFill>
                  <a:schemeClr val="accent2"/>
                </a:solidFill>
              </a:rPr>
              <a:t>0</a:t>
            </a:r>
            <a:r>
              <a:rPr lang="en-US" altLang="zh-CN" sz="2400" b="1">
                <a:solidFill>
                  <a:schemeClr val="accent2"/>
                </a:solidFill>
              </a:rPr>
              <a:t> Cooper </a:t>
            </a:r>
            <a:r>
              <a:rPr lang="zh-CN" altLang="en-US" sz="2400" b="1">
                <a:solidFill>
                  <a:schemeClr val="accent2"/>
                </a:solidFill>
              </a:rPr>
              <a:t>对</a:t>
            </a:r>
            <a:r>
              <a:rPr lang="en-US" altLang="zh-CN" sz="2400" b="1">
                <a:solidFill>
                  <a:schemeClr val="accent2"/>
                </a:solidFill>
              </a:rPr>
              <a:t>: </a:t>
            </a:r>
            <a:r>
              <a:rPr lang="zh-CN" altLang="en-US" sz="2400" b="1">
                <a:solidFill>
                  <a:schemeClr val="accent2"/>
                </a:solidFill>
              </a:rPr>
              <a:t>自旋</a:t>
            </a:r>
            <a:r>
              <a:rPr lang="en-US" altLang="zh-CN" sz="2400" b="1">
                <a:solidFill>
                  <a:schemeClr val="accent2"/>
                </a:solidFill>
              </a:rPr>
              <a:t>=0, </a:t>
            </a:r>
            <a:r>
              <a:rPr lang="zh-CN" altLang="en-US" sz="2400" b="1">
                <a:solidFill>
                  <a:schemeClr val="accent2"/>
                </a:solidFill>
              </a:rPr>
              <a:t>各向同性</a:t>
            </a:r>
            <a:endParaRPr lang="en-US" altLang="zh-TW" sz="2400" b="1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PMingLiU" pitchFamily="18" charset="-120"/>
            </a:endParaRPr>
          </a:p>
          <a:p>
            <a:pPr>
              <a:defRPr/>
            </a:pPr>
            <a:r>
              <a:rPr lang="zh-CN" altLang="en-US" sz="2400" b="1">
                <a:sym typeface="Math1" pitchFamily="2" charset="2"/>
              </a:rPr>
              <a:t> </a:t>
            </a:r>
            <a:r>
              <a:rPr lang="zh-CN" altLang="en-US" sz="2400" b="1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zh-CN" sz="2400" b="1" baseline="30000">
                <a:solidFill>
                  <a:srgbClr val="0000FF"/>
                </a:solidFill>
                <a:cs typeface="Times New Roman" pitchFamily="18" charset="0"/>
              </a:rPr>
              <a:t>1</a:t>
            </a:r>
            <a:r>
              <a:rPr lang="en-US" altLang="zh-CN" sz="2400" b="1">
                <a:solidFill>
                  <a:srgbClr val="0000FF"/>
                </a:solidFill>
                <a:cs typeface="Times New Roman" pitchFamily="18" charset="0"/>
              </a:rPr>
              <a:t>S</a:t>
            </a:r>
            <a:r>
              <a:rPr lang="en-US" altLang="zh-CN" sz="2400" b="1" baseline="-25000">
                <a:solidFill>
                  <a:srgbClr val="0000FF"/>
                </a:solidFill>
                <a:cs typeface="Times New Roman" pitchFamily="18" charset="0"/>
              </a:rPr>
              <a:t>0</a:t>
            </a:r>
            <a:r>
              <a:rPr lang="en-US" altLang="zh-CN" sz="2400" b="1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zh-CN" altLang="en-US" sz="2400" b="1">
                <a:solidFill>
                  <a:srgbClr val="0000FF"/>
                </a:solidFill>
                <a:cs typeface="Times New Roman" pitchFamily="18" charset="0"/>
              </a:rPr>
              <a:t>中子能隙</a:t>
            </a:r>
            <a:r>
              <a:rPr lang="en-US" altLang="zh-CN" sz="2400" b="1">
                <a:sym typeface="Math1" pitchFamily="2" charset="2"/>
              </a:rPr>
              <a:t>:</a:t>
            </a:r>
          </a:p>
          <a:p>
            <a:pPr>
              <a:defRPr/>
            </a:pPr>
            <a:r>
              <a:rPr lang="en-US" altLang="zh-CN" sz="2400" b="1">
                <a:solidFill>
                  <a:schemeClr val="accent2"/>
                </a:solidFill>
              </a:rPr>
              <a:t>△(</a:t>
            </a:r>
            <a:r>
              <a:rPr lang="en-US" altLang="zh-CN" sz="2400" b="1" baseline="30000">
                <a:solidFill>
                  <a:schemeClr val="accent2"/>
                </a:solidFill>
              </a:rPr>
              <a:t>1</a:t>
            </a:r>
            <a:r>
              <a:rPr lang="en-US" altLang="zh-CN" sz="2400" b="1">
                <a:solidFill>
                  <a:schemeClr val="accent2"/>
                </a:solidFill>
              </a:rPr>
              <a:t>S</a:t>
            </a:r>
            <a:r>
              <a:rPr lang="en-US" altLang="zh-CN" sz="2400" b="1" baseline="-30000">
                <a:solidFill>
                  <a:schemeClr val="accent2"/>
                </a:solidFill>
              </a:rPr>
              <a:t>0</a:t>
            </a:r>
            <a:r>
              <a:rPr lang="en-US" altLang="zh-CN" sz="2400" b="1">
                <a:solidFill>
                  <a:schemeClr val="accent2"/>
                </a:solidFill>
              </a:rPr>
              <a:t>) ≥ 0,       </a:t>
            </a:r>
            <a:r>
              <a:rPr lang="en-US" altLang="zh-CN" sz="2400" b="1"/>
              <a:t>10</a:t>
            </a:r>
            <a:r>
              <a:rPr lang="en-US" altLang="zh-CN" sz="2400" b="1" baseline="30000"/>
              <a:t>11</a:t>
            </a:r>
            <a:r>
              <a:rPr lang="en-US" altLang="zh-CN" sz="2400" b="1">
                <a:solidFill>
                  <a:schemeClr val="accent2"/>
                </a:solidFill>
              </a:rPr>
              <a:t> &lt; </a:t>
            </a:r>
            <a:r>
              <a:rPr lang="en-US" altLang="zh-CN" sz="2400" b="1"/>
              <a:t>ρ(g/cm</a:t>
            </a:r>
            <a:r>
              <a:rPr lang="en-US" altLang="zh-CN" sz="2400" b="1" baseline="30000"/>
              <a:t>3</a:t>
            </a:r>
            <a:r>
              <a:rPr lang="en-US" altLang="zh-CN" sz="2400" b="1"/>
              <a:t>) </a:t>
            </a:r>
            <a:r>
              <a:rPr lang="en-US" altLang="zh-CN" sz="2400" b="1">
                <a:solidFill>
                  <a:schemeClr val="accent2"/>
                </a:solidFill>
              </a:rPr>
              <a:t>&lt; </a:t>
            </a:r>
            <a:r>
              <a:rPr lang="en-US" altLang="zh-CN" sz="2400" b="1"/>
              <a:t>1.4×10</a:t>
            </a:r>
            <a:r>
              <a:rPr lang="en-US" altLang="zh-CN" sz="2400" b="1" baseline="30000"/>
              <a:t>14 </a:t>
            </a:r>
            <a:endParaRPr lang="en-US" altLang="zh-CN" sz="2400" b="1">
              <a:solidFill>
                <a:schemeClr val="accent2"/>
              </a:solidFill>
            </a:endParaRPr>
          </a:p>
          <a:p>
            <a:pPr algn="just">
              <a:spcBef>
                <a:spcPct val="20000"/>
              </a:spcBef>
              <a:defRPr/>
            </a:pPr>
            <a:r>
              <a:rPr lang="en-US" altLang="zh-CN" sz="2400" b="1">
                <a:solidFill>
                  <a:schemeClr val="accent2"/>
                </a:solidFill>
              </a:rPr>
              <a:t>△(</a:t>
            </a:r>
            <a:r>
              <a:rPr lang="en-US" altLang="zh-CN" sz="2400" b="1" baseline="30000">
                <a:solidFill>
                  <a:schemeClr val="accent2"/>
                </a:solidFill>
              </a:rPr>
              <a:t>1</a:t>
            </a:r>
            <a:r>
              <a:rPr lang="en-US" altLang="zh-CN" sz="2400" b="1">
                <a:solidFill>
                  <a:schemeClr val="accent2"/>
                </a:solidFill>
              </a:rPr>
              <a:t>S</a:t>
            </a:r>
            <a:r>
              <a:rPr lang="en-US" altLang="zh-CN" sz="2400" b="1" baseline="-30000">
                <a:solidFill>
                  <a:schemeClr val="accent2"/>
                </a:solidFill>
              </a:rPr>
              <a:t>0</a:t>
            </a:r>
            <a:r>
              <a:rPr lang="en-US" altLang="zh-CN" sz="2400" b="1">
                <a:solidFill>
                  <a:schemeClr val="accent2"/>
                </a:solidFill>
              </a:rPr>
              <a:t>)≥2MeV  </a:t>
            </a:r>
            <a:r>
              <a:rPr lang="en-US" altLang="zh-CN" sz="2400" b="1"/>
              <a:t>7×10</a:t>
            </a:r>
            <a:r>
              <a:rPr lang="en-US" altLang="zh-CN" sz="2400" b="1" baseline="30000"/>
              <a:t>12 </a:t>
            </a:r>
            <a:r>
              <a:rPr lang="en-US" altLang="zh-CN" sz="2400" b="1"/>
              <a:t>&lt;ρ(g/cm</a:t>
            </a:r>
            <a:r>
              <a:rPr lang="en-US" altLang="zh-CN" sz="2400" b="1" baseline="30000"/>
              <a:t>3</a:t>
            </a:r>
            <a:r>
              <a:rPr lang="en-US" altLang="zh-CN" sz="2400" b="1"/>
              <a:t>)&lt; 5×10</a:t>
            </a:r>
            <a:r>
              <a:rPr lang="en-US" altLang="zh-CN" sz="2400" b="1" baseline="30000"/>
              <a:t>13</a:t>
            </a: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rot="20765607" flipH="1">
            <a:off x="1219200" y="2443163"/>
            <a:ext cx="1760538" cy="9858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1371600" y="4267200"/>
            <a:ext cx="1584325" cy="2873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08615" name="Rectangle 7"/>
          <p:cNvSpPr>
            <a:spLocks noChangeArrowheads="1"/>
          </p:cNvSpPr>
          <p:nvPr/>
        </p:nvSpPr>
        <p:spPr bwMode="auto">
          <a:xfrm>
            <a:off x="2895600" y="3429000"/>
            <a:ext cx="6019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baseline="30000">
                <a:solidFill>
                  <a:srgbClr val="FF0000"/>
                </a:solidFill>
              </a:rPr>
              <a:t>3</a:t>
            </a:r>
            <a:r>
              <a:rPr lang="en-US" altLang="zh-CN" sz="2400" b="1">
                <a:solidFill>
                  <a:srgbClr val="FF0000"/>
                </a:solidFill>
              </a:rPr>
              <a:t>PF</a:t>
            </a:r>
            <a:r>
              <a:rPr lang="en-US" altLang="zh-CN" sz="2400" b="1" baseline="-25000">
                <a:solidFill>
                  <a:srgbClr val="FF0000"/>
                </a:solidFill>
              </a:rPr>
              <a:t>2</a:t>
            </a:r>
            <a:r>
              <a:rPr lang="en-US" altLang="zh-CN" sz="2400" b="1">
                <a:solidFill>
                  <a:srgbClr val="FF0000"/>
                </a:solidFill>
              </a:rPr>
              <a:t> </a:t>
            </a:r>
            <a:r>
              <a:rPr lang="zh-CN" altLang="en-US" sz="24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中子超流涡旋态</a:t>
            </a:r>
          </a:p>
          <a:p>
            <a:pPr>
              <a:defRPr/>
            </a:pPr>
            <a:r>
              <a:rPr lang="en-US" altLang="zh-CN" sz="24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altLang="zh-CN" sz="2400" b="1" baseline="30000">
                <a:solidFill>
                  <a:schemeClr val="accent2"/>
                </a:solidFill>
              </a:rPr>
              <a:t>3</a:t>
            </a:r>
            <a:r>
              <a:rPr lang="en-US" altLang="zh-CN" sz="2400" b="1">
                <a:solidFill>
                  <a:schemeClr val="accent2"/>
                </a:solidFill>
              </a:rPr>
              <a:t>PF</a:t>
            </a:r>
            <a:r>
              <a:rPr lang="en-US" altLang="zh-CN" sz="2400" b="1" baseline="-25000">
                <a:solidFill>
                  <a:schemeClr val="accent2"/>
                </a:solidFill>
              </a:rPr>
              <a:t>2</a:t>
            </a:r>
            <a:r>
              <a:rPr lang="en-US" altLang="zh-CN" sz="2400" b="1">
                <a:solidFill>
                  <a:schemeClr val="accent2"/>
                </a:solidFill>
              </a:rPr>
              <a:t> Cooper </a:t>
            </a:r>
            <a:r>
              <a:rPr lang="zh-CN" altLang="en-US" sz="2400" b="1">
                <a:solidFill>
                  <a:schemeClr val="accent2"/>
                </a:solidFill>
              </a:rPr>
              <a:t>对</a:t>
            </a:r>
            <a:r>
              <a:rPr lang="en-US" altLang="zh-CN" sz="2400" b="1">
                <a:solidFill>
                  <a:schemeClr val="accent2"/>
                </a:solidFill>
              </a:rPr>
              <a:t>: </a:t>
            </a:r>
            <a:r>
              <a:rPr lang="zh-CN" altLang="en-US" sz="2400" b="1">
                <a:solidFill>
                  <a:schemeClr val="accent2"/>
                </a:solidFill>
              </a:rPr>
              <a:t>自旋</a:t>
            </a:r>
            <a:r>
              <a:rPr lang="en-US" altLang="zh-CN" sz="2400" b="1">
                <a:solidFill>
                  <a:schemeClr val="accent2"/>
                </a:solidFill>
              </a:rPr>
              <a:t>=1,   </a:t>
            </a:r>
            <a:r>
              <a:rPr lang="zh-CN" altLang="en-US" sz="2400" b="1">
                <a:solidFill>
                  <a:schemeClr val="accent2"/>
                </a:solidFill>
              </a:rPr>
              <a:t>磁矩 </a:t>
            </a:r>
            <a:r>
              <a:rPr lang="en-US" altLang="zh-CN" sz="2400" b="1">
                <a:solidFill>
                  <a:schemeClr val="accent2"/>
                </a:solidFill>
              </a:rPr>
              <a:t>~10</a:t>
            </a:r>
            <a:r>
              <a:rPr lang="en-US" altLang="zh-CN" sz="2400" b="1" baseline="30000">
                <a:solidFill>
                  <a:schemeClr val="accent2"/>
                </a:solidFill>
              </a:rPr>
              <a:t>-27 </a:t>
            </a:r>
            <a:r>
              <a:rPr lang="en-US" altLang="zh-CN" sz="2400" b="1">
                <a:solidFill>
                  <a:schemeClr val="accent2"/>
                </a:solidFill>
              </a:rPr>
              <a:t>c.g.s.</a:t>
            </a:r>
            <a:r>
              <a:rPr lang="zh-CN" altLang="en-US" sz="2400" b="1">
                <a:solidFill>
                  <a:schemeClr val="accent2"/>
                </a:solidFill>
              </a:rPr>
              <a:t>各向异性</a:t>
            </a:r>
            <a:r>
              <a:rPr lang="en-US" altLang="zh-CN" sz="2400" b="1">
                <a:solidFill>
                  <a:schemeClr val="accent2"/>
                </a:solidFill>
              </a:rPr>
              <a:t>)</a:t>
            </a:r>
            <a:endParaRPr lang="en-US" altLang="zh-CN" sz="2400" b="1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zh-CN" sz="2400" b="1">
                <a:solidFill>
                  <a:srgbClr val="0000FF"/>
                </a:solidFill>
                <a:cs typeface="Times New Roman" pitchFamily="18" charset="0"/>
              </a:rPr>
              <a:t>The </a:t>
            </a:r>
            <a:r>
              <a:rPr lang="en-US" altLang="zh-CN" sz="2400" b="1" baseline="30000">
                <a:solidFill>
                  <a:schemeClr val="accent2"/>
                </a:solidFill>
              </a:rPr>
              <a:t>3</a:t>
            </a:r>
            <a:r>
              <a:rPr lang="en-US" altLang="zh-CN" sz="2400" b="1">
                <a:solidFill>
                  <a:schemeClr val="accent2"/>
                </a:solidFill>
              </a:rPr>
              <a:t>PF</a:t>
            </a:r>
            <a:r>
              <a:rPr lang="en-US" altLang="zh-CN" sz="2400" b="1" baseline="-30000">
                <a:solidFill>
                  <a:schemeClr val="accent2"/>
                </a:solidFill>
              </a:rPr>
              <a:t>2</a:t>
            </a:r>
            <a:r>
              <a:rPr lang="zh-CN" altLang="en-US" sz="2400" b="1">
                <a:solidFill>
                  <a:srgbClr val="0000FF"/>
                </a:solidFill>
                <a:cs typeface="Times New Roman" pitchFamily="18" charset="0"/>
              </a:rPr>
              <a:t>中子能隙</a:t>
            </a:r>
            <a:r>
              <a:rPr lang="en-US" altLang="zh-CN" sz="2400" b="1">
                <a:sym typeface="Math1" pitchFamily="2" charset="2"/>
              </a:rPr>
              <a:t>:</a:t>
            </a:r>
          </a:p>
          <a:p>
            <a:pPr>
              <a:defRPr/>
            </a:pPr>
            <a:r>
              <a:rPr lang="en-US" altLang="zh-CN" sz="2400" b="1">
                <a:solidFill>
                  <a:schemeClr val="accent2"/>
                </a:solidFill>
                <a:latin typeface="宋体" pitchFamily="2" charset="-122"/>
              </a:rPr>
              <a:t>△</a:t>
            </a:r>
            <a:r>
              <a:rPr lang="en-US" altLang="zh-CN" sz="2400" b="1">
                <a:solidFill>
                  <a:schemeClr val="accent2"/>
                </a:solidFill>
              </a:rPr>
              <a:t> </a:t>
            </a:r>
            <a:r>
              <a:rPr lang="en-US" altLang="zh-CN" sz="2400" b="1" baseline="-30000">
                <a:solidFill>
                  <a:schemeClr val="accent2"/>
                </a:solidFill>
              </a:rPr>
              <a:t>n</a:t>
            </a:r>
            <a:r>
              <a:rPr lang="en-US" altLang="zh-CN" sz="2400" b="1">
                <a:solidFill>
                  <a:schemeClr val="accent2"/>
                </a:solidFill>
              </a:rPr>
              <a:t>(</a:t>
            </a:r>
            <a:r>
              <a:rPr lang="en-US" altLang="zh-CN" sz="2400" b="1" baseline="30000">
                <a:solidFill>
                  <a:schemeClr val="accent2"/>
                </a:solidFill>
              </a:rPr>
              <a:t>3</a:t>
            </a:r>
            <a:r>
              <a:rPr lang="en-US" altLang="zh-CN" sz="2400" b="1">
                <a:solidFill>
                  <a:schemeClr val="accent2"/>
                </a:solidFill>
              </a:rPr>
              <a:t>PF</a:t>
            </a:r>
            <a:r>
              <a:rPr lang="en-US" altLang="zh-CN" sz="2400" b="1" baseline="-30000">
                <a:solidFill>
                  <a:schemeClr val="accent2"/>
                </a:solidFill>
              </a:rPr>
              <a:t>2</a:t>
            </a:r>
            <a:r>
              <a:rPr lang="en-US" altLang="zh-CN" sz="2400" b="1">
                <a:solidFill>
                  <a:schemeClr val="accent2"/>
                </a:solidFill>
              </a:rPr>
              <a:t>)  </a:t>
            </a:r>
            <a:r>
              <a:rPr lang="en-US" altLang="zh-CN" sz="2400" b="1">
                <a:solidFill>
                  <a:schemeClr val="accent2"/>
                </a:solidFill>
                <a:sym typeface="Symbol" pitchFamily="18" charset="2"/>
              </a:rPr>
              <a:t></a:t>
            </a:r>
            <a:r>
              <a:rPr lang="en-US" altLang="zh-CN" sz="2400" b="1">
                <a:solidFill>
                  <a:schemeClr val="accent2"/>
                </a:solidFill>
              </a:rPr>
              <a:t> {</a:t>
            </a:r>
            <a:r>
              <a:rPr lang="en-US" altLang="zh-CN" sz="2400" b="1">
                <a:solidFill>
                  <a:schemeClr val="accent2"/>
                </a:solidFill>
                <a:latin typeface="宋体" pitchFamily="2" charset="-122"/>
              </a:rPr>
              <a:t>△</a:t>
            </a:r>
            <a:r>
              <a:rPr lang="en-US" altLang="zh-CN" sz="2400" b="1">
                <a:solidFill>
                  <a:schemeClr val="accent2"/>
                </a:solidFill>
              </a:rPr>
              <a:t> </a:t>
            </a:r>
            <a:r>
              <a:rPr lang="en-US" altLang="zh-CN" sz="2400" b="1" baseline="-30000">
                <a:solidFill>
                  <a:schemeClr val="accent2"/>
                </a:solidFill>
              </a:rPr>
              <a:t>n</a:t>
            </a:r>
            <a:r>
              <a:rPr lang="en-US" altLang="zh-CN" sz="2400" b="1">
                <a:solidFill>
                  <a:schemeClr val="accent2"/>
                </a:solidFill>
              </a:rPr>
              <a:t>(</a:t>
            </a:r>
            <a:r>
              <a:rPr lang="en-US" altLang="zh-CN" sz="2400" b="1" baseline="30000">
                <a:solidFill>
                  <a:schemeClr val="accent2"/>
                </a:solidFill>
              </a:rPr>
              <a:t>3</a:t>
            </a:r>
            <a:r>
              <a:rPr lang="en-US" altLang="zh-CN" sz="2400" b="1">
                <a:solidFill>
                  <a:schemeClr val="accent2"/>
                </a:solidFill>
              </a:rPr>
              <a:t>PF</a:t>
            </a:r>
            <a:r>
              <a:rPr lang="en-US" altLang="zh-CN" sz="2400" b="1" baseline="-30000">
                <a:solidFill>
                  <a:schemeClr val="accent2"/>
                </a:solidFill>
              </a:rPr>
              <a:t>2</a:t>
            </a:r>
            <a:r>
              <a:rPr lang="en-US" altLang="zh-CN" sz="2400" b="1">
                <a:solidFill>
                  <a:schemeClr val="accent2"/>
                </a:solidFill>
              </a:rPr>
              <a:t>) }</a:t>
            </a:r>
            <a:r>
              <a:rPr lang="en-US" altLang="zh-CN" sz="2400" b="1" baseline="-25000">
                <a:solidFill>
                  <a:schemeClr val="accent2"/>
                </a:solidFill>
              </a:rPr>
              <a:t>max </a:t>
            </a:r>
            <a:r>
              <a:rPr lang="zh-CN" altLang="en-US" sz="2400" b="1"/>
              <a:t>～</a:t>
            </a:r>
            <a:r>
              <a:rPr lang="en-US" altLang="zh-CN" sz="2400" b="1"/>
              <a:t>0.05MeV</a:t>
            </a:r>
            <a:endParaRPr lang="en-US" altLang="zh-CN" sz="2400" b="1">
              <a:sym typeface="Mathematica1" pitchFamily="2" charset="2"/>
            </a:endParaRPr>
          </a:p>
          <a:p>
            <a:pPr>
              <a:defRPr/>
            </a:pPr>
            <a:r>
              <a:rPr lang="en-US" altLang="zh-CN" sz="2400" b="1">
                <a:solidFill>
                  <a:srgbClr val="0000FF"/>
                </a:solidFill>
                <a:cs typeface="Times New Roman" pitchFamily="18" charset="0"/>
              </a:rPr>
              <a:t>  (3.3</a:t>
            </a:r>
            <a:r>
              <a:rPr lang="en-US" altLang="zh-CN" sz="2400" b="1">
                <a:solidFill>
                  <a:srgbClr val="0000FF"/>
                </a:solidFill>
                <a:sym typeface="Symbol" pitchFamily="18" charset="2"/>
              </a:rPr>
              <a:t></a:t>
            </a:r>
            <a:r>
              <a:rPr lang="en-US" altLang="zh-CN" sz="2400" b="1">
                <a:solidFill>
                  <a:srgbClr val="0000FF"/>
                </a:solidFill>
                <a:cs typeface="Times New Roman" pitchFamily="18" charset="0"/>
              </a:rPr>
              <a:t>10</a:t>
            </a:r>
            <a:r>
              <a:rPr lang="en-US" altLang="zh-CN" sz="2400" b="1" baseline="30000">
                <a:solidFill>
                  <a:srgbClr val="0000FF"/>
                </a:solidFill>
                <a:cs typeface="Times New Roman" pitchFamily="18" charset="0"/>
              </a:rPr>
              <a:t>14</a:t>
            </a:r>
            <a:r>
              <a:rPr lang="en-US" altLang="zh-CN" sz="2400" b="1">
                <a:solidFill>
                  <a:srgbClr val="0000FF"/>
                </a:solidFill>
                <a:cs typeface="Times New Roman" pitchFamily="18" charset="0"/>
              </a:rPr>
              <a:t> &lt; </a:t>
            </a:r>
            <a:r>
              <a:rPr lang="en-US" altLang="zh-CN" sz="2400" b="1">
                <a:solidFill>
                  <a:srgbClr val="0000FF"/>
                </a:solidFill>
                <a:sym typeface="Symbol" pitchFamily="18" charset="2"/>
              </a:rPr>
              <a:t></a:t>
            </a:r>
            <a:r>
              <a:rPr lang="en-US" altLang="zh-CN" sz="2400" b="1">
                <a:solidFill>
                  <a:srgbClr val="0000FF"/>
                </a:solidFill>
                <a:cs typeface="Times New Roman" pitchFamily="18" charset="0"/>
              </a:rPr>
              <a:t> (g/cm</a:t>
            </a:r>
            <a:r>
              <a:rPr lang="en-US" altLang="zh-CN" sz="2400" b="1" baseline="30000">
                <a:solidFill>
                  <a:srgbClr val="0000FF"/>
                </a:solidFill>
                <a:cs typeface="Times New Roman" pitchFamily="18" charset="0"/>
              </a:rPr>
              <a:t>3</a:t>
            </a:r>
            <a:r>
              <a:rPr lang="en-US" altLang="zh-CN" sz="2400" b="1">
                <a:solidFill>
                  <a:srgbClr val="0000FF"/>
                </a:solidFill>
                <a:cs typeface="Times New Roman" pitchFamily="18" charset="0"/>
              </a:rPr>
              <a:t>) &lt; 5.2</a:t>
            </a:r>
            <a:r>
              <a:rPr lang="en-US" altLang="zh-CN" sz="2400" b="1">
                <a:solidFill>
                  <a:srgbClr val="0000FF"/>
                </a:solidFill>
                <a:sym typeface="Symbol" pitchFamily="18" charset="2"/>
              </a:rPr>
              <a:t></a:t>
            </a:r>
            <a:r>
              <a:rPr lang="en-US" altLang="zh-CN" sz="2400" b="1">
                <a:solidFill>
                  <a:srgbClr val="0000FF"/>
                </a:solidFill>
                <a:cs typeface="Times New Roman" pitchFamily="18" charset="0"/>
              </a:rPr>
              <a:t>10</a:t>
            </a:r>
            <a:r>
              <a:rPr lang="en-US" altLang="zh-CN" sz="2400" b="1" baseline="30000">
                <a:solidFill>
                  <a:srgbClr val="0000FF"/>
                </a:solidFill>
                <a:cs typeface="Times New Roman" pitchFamily="18" charset="0"/>
              </a:rPr>
              <a:t>14</a:t>
            </a:r>
            <a:r>
              <a:rPr lang="en-US" altLang="zh-CN" sz="2400" b="1">
                <a:solidFill>
                  <a:srgbClr val="0000FF"/>
                </a:solidFill>
                <a:cs typeface="Times New Roman" pitchFamily="18" charset="0"/>
              </a:rPr>
              <a:t>)</a:t>
            </a:r>
          </a:p>
        </p:txBody>
      </p:sp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3124200" y="6105525"/>
          <a:ext cx="51054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4" imgW="1638300" imgH="241300" progId="Equation.3">
                  <p:embed/>
                </p:oleObj>
              </mc:Choice>
              <mc:Fallback>
                <p:oleObj name="Equation" r:id="rId4" imgW="16383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6105525"/>
                        <a:ext cx="51054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72050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28600"/>
            <a:ext cx="6858000" cy="762000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accent2"/>
                </a:solidFill>
                <a:ea typeface="楷体_GB2312" pitchFamily="49" charset="-122"/>
              </a:rPr>
              <a:t>中子星内的中子超流涡旋运动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600200" y="2971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altLang="zh-CN" sz="4400">
                <a:solidFill>
                  <a:schemeClr val="tx2"/>
                </a:solidFill>
              </a:rPr>
              <a:t>Vortex flow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962400" y="5486400"/>
            <a:ext cx="472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zh-CN" altLang="en-US" sz="3200"/>
              <a:t>涡丝核心</a:t>
            </a:r>
            <a:r>
              <a:rPr lang="en-US" altLang="zh-CN" sz="3200"/>
              <a:t>(</a:t>
            </a:r>
            <a:r>
              <a:rPr lang="zh-CN" altLang="en-US" sz="3200"/>
              <a:t>正常中子流体</a:t>
            </a:r>
            <a:r>
              <a:rPr lang="en-US" altLang="zh-CN" sz="3200"/>
              <a:t>)</a:t>
            </a: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0" y="838200"/>
            <a:ext cx="3352800" cy="6324600"/>
          </a:xfrm>
          <a:prstGeom prst="can">
            <a:avLst>
              <a:gd name="adj" fmla="val 47159"/>
            </a:avLst>
          </a:prstGeom>
          <a:solidFill>
            <a:schemeClr val="hlink">
              <a:alpha val="50195"/>
            </a:schemeClr>
          </a:solidFill>
          <a:ln w="9525" cap="rnd">
            <a:solidFill>
              <a:srgbClr val="FFFF00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2400">
              <a:solidFill>
                <a:schemeClr val="accent2"/>
              </a:solidFill>
            </a:endParaRPr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685800" y="1295400"/>
            <a:ext cx="762000" cy="1143000"/>
          </a:xfrm>
          <a:prstGeom prst="curvedRightArrow">
            <a:avLst>
              <a:gd name="adj1" fmla="val 30000"/>
              <a:gd name="adj2" fmla="val 6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4724400" y="3962400"/>
            <a:ext cx="10668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>
            <a:off x="2743200" y="3048000"/>
            <a:ext cx="6858000" cy="2209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 flipV="1">
            <a:off x="6172200" y="1524000"/>
            <a:ext cx="152400" cy="2667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4826" name="AutoShape 10"/>
          <p:cNvSpPr>
            <a:spLocks noChangeArrowheads="1"/>
          </p:cNvSpPr>
          <p:nvPr/>
        </p:nvSpPr>
        <p:spPr bwMode="auto">
          <a:xfrm>
            <a:off x="4800600" y="3962400"/>
            <a:ext cx="11430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20" y="10800"/>
                </a:moveTo>
                <a:cubicBezTo>
                  <a:pt x="9720" y="11396"/>
                  <a:pt x="10204" y="11880"/>
                  <a:pt x="10800" y="11880"/>
                </a:cubicBezTo>
                <a:cubicBezTo>
                  <a:pt x="11396" y="11880"/>
                  <a:pt x="11880" y="11396"/>
                  <a:pt x="11880" y="10800"/>
                </a:cubicBezTo>
                <a:cubicBezTo>
                  <a:pt x="11880" y="10204"/>
                  <a:pt x="11396" y="9720"/>
                  <a:pt x="10800" y="9720"/>
                </a:cubicBezTo>
                <a:cubicBezTo>
                  <a:pt x="10204" y="9720"/>
                  <a:pt x="9720" y="10204"/>
                  <a:pt x="9720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27" name="AutoShape 11"/>
          <p:cNvSpPr>
            <a:spLocks noChangeArrowheads="1"/>
          </p:cNvSpPr>
          <p:nvPr/>
        </p:nvSpPr>
        <p:spPr bwMode="auto">
          <a:xfrm>
            <a:off x="7010400" y="3962400"/>
            <a:ext cx="10668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28" name="AutoShape 12"/>
          <p:cNvSpPr>
            <a:spLocks noChangeArrowheads="1"/>
          </p:cNvSpPr>
          <p:nvPr/>
        </p:nvSpPr>
        <p:spPr bwMode="auto">
          <a:xfrm>
            <a:off x="5486400" y="4343400"/>
            <a:ext cx="1524000" cy="533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29" name="AutoShape 13"/>
          <p:cNvSpPr>
            <a:spLocks noChangeArrowheads="1"/>
          </p:cNvSpPr>
          <p:nvPr/>
        </p:nvSpPr>
        <p:spPr bwMode="auto">
          <a:xfrm>
            <a:off x="3124200" y="3962400"/>
            <a:ext cx="11430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0" name="AutoShape 14"/>
          <p:cNvSpPr>
            <a:spLocks noChangeArrowheads="1"/>
          </p:cNvSpPr>
          <p:nvPr/>
        </p:nvSpPr>
        <p:spPr bwMode="auto">
          <a:xfrm>
            <a:off x="6400800" y="3200400"/>
            <a:ext cx="10668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1" name="AutoShape 15"/>
          <p:cNvSpPr>
            <a:spLocks noChangeArrowheads="1"/>
          </p:cNvSpPr>
          <p:nvPr/>
        </p:nvSpPr>
        <p:spPr bwMode="auto">
          <a:xfrm>
            <a:off x="4267200" y="4419600"/>
            <a:ext cx="11430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2" name="AutoShape 16"/>
          <p:cNvSpPr>
            <a:spLocks noChangeArrowheads="1"/>
          </p:cNvSpPr>
          <p:nvPr/>
        </p:nvSpPr>
        <p:spPr bwMode="auto">
          <a:xfrm>
            <a:off x="3962400" y="3505200"/>
            <a:ext cx="11430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3" name="AutoShape 17"/>
          <p:cNvSpPr>
            <a:spLocks noChangeArrowheads="1"/>
          </p:cNvSpPr>
          <p:nvPr/>
        </p:nvSpPr>
        <p:spPr bwMode="auto">
          <a:xfrm>
            <a:off x="8153400" y="3962400"/>
            <a:ext cx="1143000" cy="533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4" name="AutoShape 18"/>
          <p:cNvSpPr>
            <a:spLocks noChangeArrowheads="1"/>
          </p:cNvSpPr>
          <p:nvPr/>
        </p:nvSpPr>
        <p:spPr bwMode="auto">
          <a:xfrm>
            <a:off x="7543800" y="3429000"/>
            <a:ext cx="1143000" cy="533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5" name="AutoShape 19"/>
          <p:cNvSpPr>
            <a:spLocks noChangeArrowheads="1"/>
          </p:cNvSpPr>
          <p:nvPr/>
        </p:nvSpPr>
        <p:spPr bwMode="auto">
          <a:xfrm>
            <a:off x="6858000" y="4495800"/>
            <a:ext cx="1143000" cy="609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6" name="AutoShape 20"/>
          <p:cNvSpPr>
            <a:spLocks noChangeArrowheads="1"/>
          </p:cNvSpPr>
          <p:nvPr/>
        </p:nvSpPr>
        <p:spPr bwMode="auto">
          <a:xfrm>
            <a:off x="5029200" y="3276600"/>
            <a:ext cx="11430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7" name="Arc 21"/>
          <p:cNvSpPr>
            <a:spLocks/>
          </p:cNvSpPr>
          <p:nvPr/>
        </p:nvSpPr>
        <p:spPr bwMode="auto">
          <a:xfrm>
            <a:off x="7467600" y="4038600"/>
            <a:ext cx="457200" cy="304800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8" name="Arc 22"/>
          <p:cNvSpPr>
            <a:spLocks/>
          </p:cNvSpPr>
          <p:nvPr/>
        </p:nvSpPr>
        <p:spPr bwMode="auto">
          <a:xfrm flipH="1">
            <a:off x="6096000" y="4648200"/>
            <a:ext cx="207963" cy="920750"/>
          </a:xfrm>
          <a:custGeom>
            <a:avLst/>
            <a:gdLst>
              <a:gd name="T0" fmla="*/ 2147483647 w 21600"/>
              <a:gd name="T1" fmla="*/ 0 h 19980"/>
              <a:gd name="T2" fmla="*/ 2147483647 w 21600"/>
              <a:gd name="T3" fmla="*/ 2147483647 h 19980"/>
              <a:gd name="T4" fmla="*/ 0 w 21600"/>
              <a:gd name="T5" fmla="*/ 2147483647 h 199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9980" fill="none" extrusionOk="0">
                <a:moveTo>
                  <a:pt x="8739" y="-1"/>
                </a:moveTo>
                <a:cubicBezTo>
                  <a:pt x="16557" y="3458"/>
                  <a:pt x="21600" y="11203"/>
                  <a:pt x="21600" y="19753"/>
                </a:cubicBezTo>
                <a:cubicBezTo>
                  <a:pt x="21600" y="19828"/>
                  <a:pt x="21599" y="19904"/>
                  <a:pt x="21598" y="19979"/>
                </a:cubicBezTo>
              </a:path>
              <a:path w="21600" h="19980" stroke="0" extrusionOk="0">
                <a:moveTo>
                  <a:pt x="8739" y="-1"/>
                </a:moveTo>
                <a:cubicBezTo>
                  <a:pt x="16557" y="3458"/>
                  <a:pt x="21600" y="11203"/>
                  <a:pt x="21600" y="19753"/>
                </a:cubicBezTo>
                <a:cubicBezTo>
                  <a:pt x="21600" y="19828"/>
                  <a:pt x="21599" y="19904"/>
                  <a:pt x="21598" y="19979"/>
                </a:cubicBezTo>
                <a:lnTo>
                  <a:pt x="0" y="19753"/>
                </a:lnTo>
                <a:lnTo>
                  <a:pt x="8739" y="-1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9" name="Arc 23"/>
          <p:cNvSpPr>
            <a:spLocks/>
          </p:cNvSpPr>
          <p:nvPr/>
        </p:nvSpPr>
        <p:spPr bwMode="auto">
          <a:xfrm>
            <a:off x="5486400" y="1676400"/>
            <a:ext cx="1419225" cy="622300"/>
          </a:xfrm>
          <a:custGeom>
            <a:avLst/>
            <a:gdLst>
              <a:gd name="T0" fmla="*/ 2147483647 w 23052"/>
              <a:gd name="T1" fmla="*/ 2147483647 h 39909"/>
              <a:gd name="T2" fmla="*/ 2147483647 w 23052"/>
              <a:gd name="T3" fmla="*/ 0 h 39909"/>
              <a:gd name="T4" fmla="*/ 2147483647 w 23052"/>
              <a:gd name="T5" fmla="*/ 2147483647 h 3990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052" h="39909" fill="none" extrusionOk="0">
                <a:moveTo>
                  <a:pt x="23052" y="39860"/>
                </a:moveTo>
                <a:cubicBezTo>
                  <a:pt x="22568" y="39892"/>
                  <a:pt x="22084" y="39908"/>
                  <a:pt x="21600" y="39909"/>
                </a:cubicBezTo>
                <a:cubicBezTo>
                  <a:pt x="9670" y="39909"/>
                  <a:pt x="0" y="30238"/>
                  <a:pt x="0" y="18309"/>
                </a:cubicBezTo>
                <a:cubicBezTo>
                  <a:pt x="-1" y="10866"/>
                  <a:pt x="3831" y="3948"/>
                  <a:pt x="10139" y="0"/>
                </a:cubicBezTo>
              </a:path>
              <a:path w="23052" h="39909" stroke="0" extrusionOk="0">
                <a:moveTo>
                  <a:pt x="23052" y="39860"/>
                </a:moveTo>
                <a:cubicBezTo>
                  <a:pt x="22568" y="39892"/>
                  <a:pt x="22084" y="39908"/>
                  <a:pt x="21600" y="39909"/>
                </a:cubicBezTo>
                <a:cubicBezTo>
                  <a:pt x="9670" y="39909"/>
                  <a:pt x="0" y="30238"/>
                  <a:pt x="0" y="18309"/>
                </a:cubicBezTo>
                <a:cubicBezTo>
                  <a:pt x="-1" y="10866"/>
                  <a:pt x="3831" y="3948"/>
                  <a:pt x="10139" y="0"/>
                </a:cubicBezTo>
                <a:lnTo>
                  <a:pt x="21600" y="18309"/>
                </a:lnTo>
                <a:lnTo>
                  <a:pt x="23052" y="3986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40" name="Arc 24"/>
          <p:cNvSpPr>
            <a:spLocks/>
          </p:cNvSpPr>
          <p:nvPr/>
        </p:nvSpPr>
        <p:spPr bwMode="auto">
          <a:xfrm>
            <a:off x="4724400" y="4572000"/>
            <a:ext cx="381000" cy="152400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41" name="Arc 25"/>
          <p:cNvSpPr>
            <a:spLocks/>
          </p:cNvSpPr>
          <p:nvPr/>
        </p:nvSpPr>
        <p:spPr bwMode="auto">
          <a:xfrm>
            <a:off x="5181600" y="3962400"/>
            <a:ext cx="533400" cy="379413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42" name="Arc 26"/>
          <p:cNvSpPr>
            <a:spLocks/>
          </p:cNvSpPr>
          <p:nvPr/>
        </p:nvSpPr>
        <p:spPr bwMode="auto">
          <a:xfrm>
            <a:off x="7315200" y="4724400"/>
            <a:ext cx="533400" cy="379413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43" name="Arc 27"/>
          <p:cNvSpPr>
            <a:spLocks/>
          </p:cNvSpPr>
          <p:nvPr/>
        </p:nvSpPr>
        <p:spPr bwMode="auto">
          <a:xfrm>
            <a:off x="3505200" y="4800600"/>
            <a:ext cx="674688" cy="152400"/>
          </a:xfrm>
          <a:custGeom>
            <a:avLst/>
            <a:gdLst>
              <a:gd name="T0" fmla="*/ 2147483647 w 25613"/>
              <a:gd name="T1" fmla="*/ 2147483647 h 21600"/>
              <a:gd name="T2" fmla="*/ 0 w 25613"/>
              <a:gd name="T3" fmla="*/ 2147483647 h 21600"/>
              <a:gd name="T4" fmla="*/ 2147483647 w 25613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613" h="21600" fill="none" extrusionOk="0">
                <a:moveTo>
                  <a:pt x="25612" y="21041"/>
                </a:moveTo>
                <a:cubicBezTo>
                  <a:pt x="24013" y="21412"/>
                  <a:pt x="22376" y="21599"/>
                  <a:pt x="20735" y="21600"/>
                </a:cubicBezTo>
                <a:cubicBezTo>
                  <a:pt x="11136" y="21600"/>
                  <a:pt x="2690" y="15266"/>
                  <a:pt x="0" y="6052"/>
                </a:cubicBezTo>
              </a:path>
              <a:path w="25613" h="21600" stroke="0" extrusionOk="0">
                <a:moveTo>
                  <a:pt x="25612" y="21041"/>
                </a:moveTo>
                <a:cubicBezTo>
                  <a:pt x="24013" y="21412"/>
                  <a:pt x="22376" y="21599"/>
                  <a:pt x="20735" y="21600"/>
                </a:cubicBezTo>
                <a:cubicBezTo>
                  <a:pt x="11136" y="21600"/>
                  <a:pt x="2690" y="15266"/>
                  <a:pt x="0" y="6052"/>
                </a:cubicBezTo>
                <a:lnTo>
                  <a:pt x="20735" y="0"/>
                </a:lnTo>
                <a:lnTo>
                  <a:pt x="25612" y="21041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44" name="Arc 28"/>
          <p:cNvSpPr>
            <a:spLocks/>
          </p:cNvSpPr>
          <p:nvPr/>
        </p:nvSpPr>
        <p:spPr bwMode="auto">
          <a:xfrm>
            <a:off x="3505200" y="4038600"/>
            <a:ext cx="533400" cy="304800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45" name="Arc 29"/>
          <p:cNvSpPr>
            <a:spLocks/>
          </p:cNvSpPr>
          <p:nvPr/>
        </p:nvSpPr>
        <p:spPr bwMode="auto">
          <a:xfrm>
            <a:off x="4419600" y="3581400"/>
            <a:ext cx="533400" cy="379413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46" name="Arc 30"/>
          <p:cNvSpPr>
            <a:spLocks/>
          </p:cNvSpPr>
          <p:nvPr/>
        </p:nvSpPr>
        <p:spPr bwMode="auto">
          <a:xfrm>
            <a:off x="5257800" y="3276600"/>
            <a:ext cx="533400" cy="304800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6280" y="43200"/>
                  <a:pt x="15616" y="43169"/>
                  <a:pt x="14955" y="43108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6280" y="43200"/>
                  <a:pt x="15616" y="43169"/>
                  <a:pt x="14955" y="43108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47" name="Arc 31"/>
          <p:cNvSpPr>
            <a:spLocks/>
          </p:cNvSpPr>
          <p:nvPr/>
        </p:nvSpPr>
        <p:spPr bwMode="auto">
          <a:xfrm>
            <a:off x="7924800" y="3505200"/>
            <a:ext cx="533400" cy="304800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48" name="Arc 32"/>
          <p:cNvSpPr>
            <a:spLocks/>
          </p:cNvSpPr>
          <p:nvPr/>
        </p:nvSpPr>
        <p:spPr bwMode="auto">
          <a:xfrm>
            <a:off x="8534400" y="4038600"/>
            <a:ext cx="533400" cy="379413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49" name="Arc 33"/>
          <p:cNvSpPr>
            <a:spLocks/>
          </p:cNvSpPr>
          <p:nvPr/>
        </p:nvSpPr>
        <p:spPr bwMode="auto">
          <a:xfrm>
            <a:off x="6858000" y="3276600"/>
            <a:ext cx="533400" cy="304800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50" name="Arc 34"/>
          <p:cNvSpPr>
            <a:spLocks/>
          </p:cNvSpPr>
          <p:nvPr/>
        </p:nvSpPr>
        <p:spPr bwMode="auto">
          <a:xfrm>
            <a:off x="6172200" y="4495800"/>
            <a:ext cx="381000" cy="228600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51" name="Arc 35"/>
          <p:cNvSpPr>
            <a:spLocks/>
          </p:cNvSpPr>
          <p:nvPr/>
        </p:nvSpPr>
        <p:spPr bwMode="auto">
          <a:xfrm flipH="1">
            <a:off x="4724400" y="4572000"/>
            <a:ext cx="207963" cy="920750"/>
          </a:xfrm>
          <a:custGeom>
            <a:avLst/>
            <a:gdLst>
              <a:gd name="T0" fmla="*/ 2147483647 w 21600"/>
              <a:gd name="T1" fmla="*/ 0 h 19980"/>
              <a:gd name="T2" fmla="*/ 2147483647 w 21600"/>
              <a:gd name="T3" fmla="*/ 2147483647 h 19980"/>
              <a:gd name="T4" fmla="*/ 0 w 21600"/>
              <a:gd name="T5" fmla="*/ 2147483647 h 199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9980" fill="none" extrusionOk="0">
                <a:moveTo>
                  <a:pt x="8739" y="-1"/>
                </a:moveTo>
                <a:cubicBezTo>
                  <a:pt x="16557" y="3458"/>
                  <a:pt x="21600" y="11203"/>
                  <a:pt x="21600" y="19753"/>
                </a:cubicBezTo>
                <a:cubicBezTo>
                  <a:pt x="21600" y="19828"/>
                  <a:pt x="21599" y="19904"/>
                  <a:pt x="21598" y="19979"/>
                </a:cubicBezTo>
              </a:path>
              <a:path w="21600" h="19980" stroke="0" extrusionOk="0">
                <a:moveTo>
                  <a:pt x="8739" y="-1"/>
                </a:moveTo>
                <a:cubicBezTo>
                  <a:pt x="16557" y="3458"/>
                  <a:pt x="21600" y="11203"/>
                  <a:pt x="21600" y="19753"/>
                </a:cubicBezTo>
                <a:cubicBezTo>
                  <a:pt x="21600" y="19828"/>
                  <a:pt x="21599" y="19904"/>
                  <a:pt x="21598" y="19979"/>
                </a:cubicBezTo>
                <a:lnTo>
                  <a:pt x="0" y="19753"/>
                </a:lnTo>
                <a:lnTo>
                  <a:pt x="8739" y="-1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52" name="Arc 36"/>
          <p:cNvSpPr>
            <a:spLocks/>
          </p:cNvSpPr>
          <p:nvPr/>
        </p:nvSpPr>
        <p:spPr bwMode="auto">
          <a:xfrm flipH="1">
            <a:off x="7391400" y="4876800"/>
            <a:ext cx="207963" cy="936625"/>
          </a:xfrm>
          <a:custGeom>
            <a:avLst/>
            <a:gdLst>
              <a:gd name="T0" fmla="*/ 2147483647 w 21600"/>
              <a:gd name="T1" fmla="*/ 0 h 20325"/>
              <a:gd name="T2" fmla="*/ 2147483647 w 21600"/>
              <a:gd name="T3" fmla="*/ 2147483647 h 20325"/>
              <a:gd name="T4" fmla="*/ 0 w 21600"/>
              <a:gd name="T5" fmla="*/ 2147483647 h 20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325" fill="none" extrusionOk="0">
                <a:moveTo>
                  <a:pt x="8739" y="-1"/>
                </a:moveTo>
                <a:cubicBezTo>
                  <a:pt x="16557" y="3458"/>
                  <a:pt x="21600" y="11203"/>
                  <a:pt x="21600" y="19753"/>
                </a:cubicBezTo>
                <a:cubicBezTo>
                  <a:pt x="21600" y="19943"/>
                  <a:pt x="21597" y="20134"/>
                  <a:pt x="21592" y="20325"/>
                </a:cubicBezTo>
              </a:path>
              <a:path w="21600" h="20325" stroke="0" extrusionOk="0">
                <a:moveTo>
                  <a:pt x="8739" y="-1"/>
                </a:moveTo>
                <a:cubicBezTo>
                  <a:pt x="16557" y="3458"/>
                  <a:pt x="21600" y="11203"/>
                  <a:pt x="21600" y="19753"/>
                </a:cubicBezTo>
                <a:cubicBezTo>
                  <a:pt x="21600" y="19943"/>
                  <a:pt x="21597" y="20134"/>
                  <a:pt x="21592" y="20325"/>
                </a:cubicBezTo>
                <a:lnTo>
                  <a:pt x="0" y="19753"/>
                </a:lnTo>
                <a:lnTo>
                  <a:pt x="8739" y="-1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53" name="AutoShape 37"/>
          <p:cNvSpPr>
            <a:spLocks noChangeArrowheads="1"/>
          </p:cNvSpPr>
          <p:nvPr/>
        </p:nvSpPr>
        <p:spPr bwMode="auto">
          <a:xfrm>
            <a:off x="1600200" y="228600"/>
            <a:ext cx="152400" cy="6477000"/>
          </a:xfrm>
          <a:prstGeom prst="upArrow">
            <a:avLst>
              <a:gd name="adj1" fmla="val 50000"/>
              <a:gd name="adj2" fmla="val 106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04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sz="3200" b="1" smtClean="0">
                <a:solidFill>
                  <a:schemeClr val="accent2"/>
                </a:solidFill>
              </a:rPr>
              <a:t>Vortex flow (Eddy current,  Whirling fluid)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48600" y="2133600"/>
            <a:ext cx="457200" cy="381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zh-CN" altLang="zh-CN" sz="2800" smtClean="0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81000" y="1371600"/>
            <a:ext cx="8001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endParaRPr lang="zh-CN" altLang="zh-CN" sz="3200">
              <a:solidFill>
                <a:schemeClr val="tx2"/>
              </a:solidFill>
            </a:endParaRPr>
          </a:p>
        </p:txBody>
      </p:sp>
      <p:graphicFrame>
        <p:nvGraphicFramePr>
          <p:cNvPr id="710661" name="Object 5"/>
          <p:cNvGraphicFramePr>
            <a:graphicFrameLocks noChangeAspect="1"/>
          </p:cNvGraphicFramePr>
          <p:nvPr/>
        </p:nvGraphicFramePr>
        <p:xfrm>
          <a:off x="1371600" y="3200400"/>
          <a:ext cx="3276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3" imgW="812447" imgH="431613" progId="Equation.DSMT4">
                  <p:embed/>
                </p:oleObj>
              </mc:Choice>
              <mc:Fallback>
                <p:oleObj name="Equation" r:id="rId3" imgW="812447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200400"/>
                        <a:ext cx="3276600" cy="1371600"/>
                      </a:xfrm>
                      <a:prstGeom prst="rect">
                        <a:avLst/>
                      </a:prstGeom>
                      <a:solidFill>
                        <a:srgbClr val="FF33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0662" name="Rectangle 6"/>
          <p:cNvSpPr>
            <a:spLocks noChangeArrowheads="1"/>
          </p:cNvSpPr>
          <p:nvPr/>
        </p:nvSpPr>
        <p:spPr bwMode="auto">
          <a:xfrm>
            <a:off x="1600200" y="60198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chemeClr val="tx2"/>
                </a:solidFill>
              </a:rPr>
              <a:t>n: </a:t>
            </a:r>
            <a:r>
              <a:rPr lang="zh-CN" altLang="en-US" sz="2400">
                <a:solidFill>
                  <a:schemeClr val="tx2"/>
                </a:solidFill>
              </a:rPr>
              <a:t>涡旋量子数</a:t>
            </a:r>
          </a:p>
        </p:txBody>
      </p:sp>
      <p:sp>
        <p:nvSpPr>
          <p:cNvPr id="710663" name="AutoShape 7"/>
          <p:cNvSpPr>
            <a:spLocks noChangeArrowheads="1"/>
          </p:cNvSpPr>
          <p:nvPr/>
        </p:nvSpPr>
        <p:spPr bwMode="auto">
          <a:xfrm>
            <a:off x="5257800" y="2819400"/>
            <a:ext cx="3048000" cy="2590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0664" name="Arc 8"/>
          <p:cNvSpPr>
            <a:spLocks/>
          </p:cNvSpPr>
          <p:nvPr/>
        </p:nvSpPr>
        <p:spPr bwMode="auto">
          <a:xfrm>
            <a:off x="6248400" y="3276600"/>
            <a:ext cx="1295400" cy="1536700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3358" y="43200"/>
                  <a:pt x="9829" y="42307"/>
                  <a:pt x="6675" y="40602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3358" y="43200"/>
                  <a:pt x="9829" y="42307"/>
                  <a:pt x="6675" y="40602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0665" name="Arc 9"/>
          <p:cNvSpPr>
            <a:spLocks/>
          </p:cNvSpPr>
          <p:nvPr/>
        </p:nvSpPr>
        <p:spPr bwMode="auto">
          <a:xfrm flipH="1">
            <a:off x="6705600" y="4114800"/>
            <a:ext cx="207963" cy="1431925"/>
          </a:xfrm>
          <a:custGeom>
            <a:avLst/>
            <a:gdLst>
              <a:gd name="T0" fmla="*/ 2147483647 w 21600"/>
              <a:gd name="T1" fmla="*/ 0 h 31087"/>
              <a:gd name="T2" fmla="*/ 2147483647 w 21600"/>
              <a:gd name="T3" fmla="*/ 2147483647 h 31087"/>
              <a:gd name="T4" fmla="*/ 0 w 21600"/>
              <a:gd name="T5" fmla="*/ 2147483647 h 310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1087" fill="none" extrusionOk="0">
                <a:moveTo>
                  <a:pt x="8739" y="-1"/>
                </a:moveTo>
                <a:cubicBezTo>
                  <a:pt x="16557" y="3458"/>
                  <a:pt x="21600" y="11203"/>
                  <a:pt x="21600" y="19753"/>
                </a:cubicBezTo>
                <a:cubicBezTo>
                  <a:pt x="21600" y="23755"/>
                  <a:pt x="20487" y="27679"/>
                  <a:pt x="18387" y="31087"/>
                </a:cubicBezTo>
              </a:path>
              <a:path w="21600" h="31087" stroke="0" extrusionOk="0">
                <a:moveTo>
                  <a:pt x="8739" y="-1"/>
                </a:moveTo>
                <a:cubicBezTo>
                  <a:pt x="16557" y="3458"/>
                  <a:pt x="21600" y="11203"/>
                  <a:pt x="21600" y="19753"/>
                </a:cubicBezTo>
                <a:cubicBezTo>
                  <a:pt x="21600" y="23755"/>
                  <a:pt x="20487" y="27679"/>
                  <a:pt x="18387" y="31087"/>
                </a:cubicBezTo>
                <a:lnTo>
                  <a:pt x="0" y="19753"/>
                </a:lnTo>
                <a:lnTo>
                  <a:pt x="8739" y="-1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0666" name="Rectangle 10"/>
          <p:cNvSpPr>
            <a:spLocks noChangeArrowheads="1"/>
          </p:cNvSpPr>
          <p:nvPr/>
        </p:nvSpPr>
        <p:spPr bwMode="auto">
          <a:xfrm>
            <a:off x="4876800" y="54102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zh-CN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涡旋管核心</a:t>
            </a:r>
            <a:r>
              <a:rPr lang="en-US" altLang="zh-CN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zh-CN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正常中子状态</a:t>
            </a:r>
          </a:p>
        </p:txBody>
      </p:sp>
      <p:sp>
        <p:nvSpPr>
          <p:cNvPr id="710667" name="Rectangle 11"/>
          <p:cNvSpPr>
            <a:spLocks noChangeArrowheads="1"/>
          </p:cNvSpPr>
          <p:nvPr/>
        </p:nvSpPr>
        <p:spPr bwMode="auto">
          <a:xfrm>
            <a:off x="7239000" y="1981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/>
              <a:t>超流体</a:t>
            </a:r>
          </a:p>
        </p:txBody>
      </p:sp>
      <p:sp>
        <p:nvSpPr>
          <p:cNvPr id="710668" name="Arc 12"/>
          <p:cNvSpPr>
            <a:spLocks/>
          </p:cNvSpPr>
          <p:nvPr/>
        </p:nvSpPr>
        <p:spPr bwMode="auto">
          <a:xfrm flipV="1">
            <a:off x="7848600" y="2514600"/>
            <a:ext cx="207963" cy="1431925"/>
          </a:xfrm>
          <a:custGeom>
            <a:avLst/>
            <a:gdLst>
              <a:gd name="T0" fmla="*/ 2147483647 w 21600"/>
              <a:gd name="T1" fmla="*/ 0 h 31087"/>
              <a:gd name="T2" fmla="*/ 2147483647 w 21600"/>
              <a:gd name="T3" fmla="*/ 2147483647 h 31087"/>
              <a:gd name="T4" fmla="*/ 0 w 21600"/>
              <a:gd name="T5" fmla="*/ 2147483647 h 310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1087" fill="none" extrusionOk="0">
                <a:moveTo>
                  <a:pt x="8739" y="-1"/>
                </a:moveTo>
                <a:cubicBezTo>
                  <a:pt x="16557" y="3458"/>
                  <a:pt x="21600" y="11203"/>
                  <a:pt x="21600" y="19753"/>
                </a:cubicBezTo>
                <a:cubicBezTo>
                  <a:pt x="21600" y="23755"/>
                  <a:pt x="20487" y="27679"/>
                  <a:pt x="18387" y="31087"/>
                </a:cubicBezTo>
              </a:path>
              <a:path w="21600" h="31087" stroke="0" extrusionOk="0">
                <a:moveTo>
                  <a:pt x="8739" y="-1"/>
                </a:moveTo>
                <a:cubicBezTo>
                  <a:pt x="16557" y="3458"/>
                  <a:pt x="21600" y="11203"/>
                  <a:pt x="21600" y="19753"/>
                </a:cubicBezTo>
                <a:cubicBezTo>
                  <a:pt x="21600" y="23755"/>
                  <a:pt x="20487" y="27679"/>
                  <a:pt x="18387" y="31087"/>
                </a:cubicBezTo>
                <a:lnTo>
                  <a:pt x="0" y="19753"/>
                </a:lnTo>
                <a:lnTo>
                  <a:pt x="8739" y="-1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710669" name="Object 13"/>
          <p:cNvGraphicFramePr>
            <a:graphicFrameLocks noChangeAspect="1"/>
          </p:cNvGraphicFramePr>
          <p:nvPr/>
        </p:nvGraphicFramePr>
        <p:xfrm>
          <a:off x="1258888" y="4437063"/>
          <a:ext cx="342900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5" imgW="876300" imgH="431800" progId="Equation.DSMT4">
                  <p:embed/>
                </p:oleObj>
              </mc:Choice>
              <mc:Fallback>
                <p:oleObj name="Equation" r:id="rId5" imgW="8763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437063"/>
                        <a:ext cx="3429000" cy="1463675"/>
                      </a:xfrm>
                      <a:prstGeom prst="rect">
                        <a:avLst/>
                      </a:prstGeom>
                      <a:solidFill>
                        <a:srgbClr val="FF33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4" name="Object 14"/>
          <p:cNvGraphicFramePr>
            <a:graphicFrameLocks noChangeAspect="1"/>
          </p:cNvGraphicFramePr>
          <p:nvPr/>
        </p:nvGraphicFramePr>
        <p:xfrm>
          <a:off x="1295400" y="1752600"/>
          <a:ext cx="3744913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方程式" r:id="rId7" imgW="1167893" imgH="431613" progId="Equation.3">
                  <p:embed/>
                </p:oleObj>
              </mc:Choice>
              <mc:Fallback>
                <p:oleObj name="方程式" r:id="rId7" imgW="1167893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752600"/>
                        <a:ext cx="3744913" cy="10080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1476375" y="1125538"/>
            <a:ext cx="5000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3600">
                <a:solidFill>
                  <a:schemeClr val="tx2"/>
                </a:solidFill>
              </a:rPr>
              <a:t>量子化环量( 涡旋强度</a:t>
            </a:r>
            <a:r>
              <a:rPr lang="en-US" altLang="zh-TW" sz="3600">
                <a:solidFill>
                  <a:schemeClr val="tx2"/>
                </a:solidFill>
              </a:rPr>
              <a:t>):</a:t>
            </a:r>
            <a:endParaRPr lang="zh-TW" altLang="en-US" sz="36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93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0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0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0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0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0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0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0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0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0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0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662" grpId="0" autoUpdateAnimBg="0"/>
      <p:bldP spid="710663" grpId="0" animBg="1"/>
      <p:bldP spid="710664" grpId="0" animBg="1"/>
      <p:bldP spid="710665" grpId="0" animBg="1"/>
      <p:bldP spid="710666" grpId="0" autoUpdateAnimBg="0"/>
      <p:bldP spid="710667" grpId="0" autoUpdateAnimBg="0"/>
      <p:bldP spid="71066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标题 1"/>
          <p:cNvSpPr>
            <a:spLocks noGrp="1"/>
          </p:cNvSpPr>
          <p:nvPr>
            <p:ph type="title"/>
          </p:nvPr>
        </p:nvSpPr>
        <p:spPr>
          <a:xfrm>
            <a:off x="468313" y="0"/>
            <a:ext cx="7772400" cy="600075"/>
          </a:xfrm>
        </p:spPr>
        <p:txBody>
          <a:bodyPr>
            <a:normAutofit fontScale="90000"/>
          </a:bodyPr>
          <a:lstStyle/>
          <a:p>
            <a:r>
              <a:rPr lang="zh-CN" altLang="en-US" sz="3600" b="1" smtClean="0">
                <a:solidFill>
                  <a:schemeClr val="accent2"/>
                </a:solidFill>
              </a:rPr>
              <a:t>中子超流涡旋管</a:t>
            </a:r>
            <a:r>
              <a:rPr lang="en-US" altLang="zh-CN" sz="3600" b="1" smtClean="0">
                <a:solidFill>
                  <a:schemeClr val="accent2"/>
                </a:solidFill>
              </a:rPr>
              <a:t>(</a:t>
            </a:r>
            <a:r>
              <a:rPr lang="zh-CN" altLang="en-US" sz="3600" b="1" smtClean="0">
                <a:solidFill>
                  <a:schemeClr val="accent2"/>
                </a:solidFill>
              </a:rPr>
              <a:t>涡丝</a:t>
            </a:r>
            <a:r>
              <a:rPr lang="en-US" altLang="zh-CN" sz="3600" b="1" smtClean="0">
                <a:solidFill>
                  <a:schemeClr val="accent2"/>
                </a:solidFill>
              </a:rPr>
              <a:t>)</a:t>
            </a:r>
            <a:r>
              <a:rPr lang="zh-CN" altLang="en-US" sz="3600" b="1" smtClean="0">
                <a:solidFill>
                  <a:schemeClr val="accent2"/>
                </a:solidFill>
              </a:rPr>
              <a:t>核心的尺度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idx="1"/>
          </p:nvPr>
        </p:nvSpPr>
        <p:spPr>
          <a:xfrm>
            <a:off x="0" y="765175"/>
            <a:ext cx="9036050" cy="461963"/>
          </a:xfrm>
          <a:extLst/>
        </p:spPr>
        <p:txBody>
          <a:bodyPr>
            <a:spAutoFit/>
          </a:bodyPr>
          <a:lstStyle/>
          <a:p>
            <a:pPr marL="0" indent="0">
              <a:buFontTx/>
              <a:buNone/>
              <a:defRPr/>
            </a:pP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核心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半径 </a:t>
            </a:r>
            <a:r>
              <a:rPr lang="en-US" altLang="zh-CN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altLang="zh-CN" sz="2400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en-US" altLang="zh-CN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由测不准原理去估计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。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endParaRPr lang="zh-TW" alt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7504" y="1340768"/>
            <a:ext cx="1958100" cy="461665"/>
          </a:xfrm>
          <a:prstGeom prst="rect">
            <a:avLst/>
          </a:prstGeom>
          <a:blipFill rotWithShape="1">
            <a:blip r:embed="rId3"/>
            <a:stretch>
              <a:fillRect b="-10526"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>
                <a:noFill/>
              </a:rPr>
              <a:t> </a:t>
            </a: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771800" y="1340768"/>
            <a:ext cx="1150891" cy="461665"/>
          </a:xfrm>
          <a:prstGeom prst="rect">
            <a:avLst/>
          </a:prstGeom>
          <a:blipFill rotWithShape="1">
            <a:blip r:embed="rId4"/>
            <a:stretch>
              <a:fillRect b="-1316"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>
                <a:noFill/>
              </a:rPr>
              <a:t> </a:t>
            </a:r>
          </a:p>
        </p:txBody>
      </p:sp>
      <p:sp>
        <p:nvSpPr>
          <p:cNvPr id="7" name="Text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220072" y="1340768"/>
            <a:ext cx="1637756" cy="586058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>
                <a:noFill/>
              </a:rPr>
              <a:t> </a:t>
            </a:r>
          </a:p>
        </p:txBody>
      </p:sp>
      <p:sp>
        <p:nvSpPr>
          <p:cNvPr id="36871" name="矩形 7"/>
          <p:cNvSpPr>
            <a:spLocks noChangeArrowheads="1"/>
          </p:cNvSpPr>
          <p:nvPr/>
        </p:nvSpPr>
        <p:spPr bwMode="auto">
          <a:xfrm>
            <a:off x="107950" y="2060575"/>
            <a:ext cx="492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楷体" pitchFamily="49" charset="-122"/>
                <a:ea typeface="楷体" pitchFamily="49" charset="-122"/>
              </a:rPr>
              <a:t>当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32865" y="2030070"/>
            <a:ext cx="1871986" cy="871521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>
                <a:noFill/>
              </a:rPr>
              <a:t> </a:t>
            </a:r>
          </a:p>
        </p:txBody>
      </p:sp>
      <p:sp>
        <p:nvSpPr>
          <p:cNvPr id="10" name="矩形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80537" y="2905780"/>
            <a:ext cx="2920351" cy="461665"/>
          </a:xfrm>
          <a:prstGeom prst="rect">
            <a:avLst/>
          </a:prstGeom>
          <a:blipFill rotWithShape="1">
            <a:blip r:embed="rId7"/>
            <a:stretch>
              <a:fillRect l="-3549" t="-16000" r="-1879" b="-33333"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>
                <a:noFill/>
              </a:rPr>
              <a:t> </a:t>
            </a:r>
          </a:p>
        </p:txBody>
      </p:sp>
      <p:sp>
        <p:nvSpPr>
          <p:cNvPr id="11" name="矩形 10"/>
          <p:cNvSpPr/>
          <p:nvPr/>
        </p:nvSpPr>
        <p:spPr>
          <a:xfrm>
            <a:off x="3100388" y="2874963"/>
            <a:ext cx="59848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中子</a:t>
            </a:r>
            <a:r>
              <a:rPr lang="en-US" altLang="zh-CN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楷体" pitchFamily="49" charset="-122"/>
              </a:rPr>
              <a:t>Cooper</a:t>
            </a:r>
            <a:r>
              <a:rPr lang="en-US" altLang="zh-CN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对被拆散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。正常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(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楷体" pitchFamily="49" charset="-122"/>
              </a:rPr>
              <a:t>Fermi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)</a:t>
            </a:r>
            <a:r>
              <a:rPr lang="en-US" altLang="zh-CN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简并态</a:t>
            </a:r>
            <a:endParaRPr lang="zh-CN" altLang="en-US" sz="2400" dirty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7138110"/>
              </p:ext>
            </p:extLst>
          </p:nvPr>
        </p:nvGraphicFramePr>
        <p:xfrm>
          <a:off x="2723335" y="3933056"/>
          <a:ext cx="2398712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8" imgW="1295400" imgH="457200" progId="Equation.3">
                  <p:embed/>
                </p:oleObj>
              </mc:Choice>
              <mc:Fallback>
                <p:oleObj name="Equation" r:id="rId8" imgW="12954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3335" y="3933056"/>
                        <a:ext cx="2398712" cy="9096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018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b="1" smtClean="0">
                <a:solidFill>
                  <a:srgbClr val="0000CC"/>
                </a:solidFill>
              </a:rPr>
              <a:t>中子星内部物理环境</a:t>
            </a:r>
            <a:endParaRPr lang="zh-CN" altLang="en-US" sz="3600" b="1" smtClean="0">
              <a:solidFill>
                <a:schemeClr val="accent2"/>
              </a:solidFill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341438"/>
            <a:ext cx="3733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zh-CN" altLang="zh-CN" sz="2400" b="1">
              <a:ea typeface="PMingLiU" pitchFamily="18" charset="-12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057400" y="0"/>
            <a:ext cx="4724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endParaRPr lang="en-US" altLang="zh-TW" sz="2000" baseline="30000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7010400" y="4114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cxnSp>
        <p:nvCxnSpPr>
          <p:cNvPr id="19462" name="AutoShape 6"/>
          <p:cNvCxnSpPr>
            <a:cxnSpLocks noChangeShapeType="1"/>
            <a:endCxn id="19482" idx="1"/>
          </p:cNvCxnSpPr>
          <p:nvPr/>
        </p:nvCxnSpPr>
        <p:spPr bwMode="auto">
          <a:xfrm flipV="1">
            <a:off x="431800" y="1341438"/>
            <a:ext cx="8166100" cy="185896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3" name="AutoShape 7"/>
          <p:cNvCxnSpPr>
            <a:cxnSpLocks noChangeShapeType="1"/>
          </p:cNvCxnSpPr>
          <p:nvPr/>
        </p:nvCxnSpPr>
        <p:spPr bwMode="auto">
          <a:xfrm>
            <a:off x="381000" y="3200400"/>
            <a:ext cx="8305800" cy="1752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64" name="Arc 8"/>
          <p:cNvSpPr>
            <a:spLocks/>
          </p:cNvSpPr>
          <p:nvPr/>
        </p:nvSpPr>
        <p:spPr bwMode="auto">
          <a:xfrm rot="5400000">
            <a:off x="5865812" y="2668588"/>
            <a:ext cx="2974975" cy="838200"/>
          </a:xfrm>
          <a:custGeom>
            <a:avLst/>
            <a:gdLst>
              <a:gd name="T0" fmla="*/ 0 w 36350"/>
              <a:gd name="T1" fmla="*/ 2147483647 h 21600"/>
              <a:gd name="T2" fmla="*/ 2147483647 w 36350"/>
              <a:gd name="T3" fmla="*/ 2147483647 h 21600"/>
              <a:gd name="T4" fmla="*/ 2147483647 w 3635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350" h="21600" fill="none" extrusionOk="0">
                <a:moveTo>
                  <a:pt x="-1" y="7254"/>
                </a:moveTo>
                <a:cubicBezTo>
                  <a:pt x="4098" y="2640"/>
                  <a:pt x="9975" y="-1"/>
                  <a:pt x="16148" y="0"/>
                </a:cubicBezTo>
                <a:cubicBezTo>
                  <a:pt x="25128" y="0"/>
                  <a:pt x="33172" y="5556"/>
                  <a:pt x="36350" y="13955"/>
                </a:cubicBezTo>
              </a:path>
              <a:path w="36350" h="21600" stroke="0" extrusionOk="0">
                <a:moveTo>
                  <a:pt x="-1" y="7254"/>
                </a:moveTo>
                <a:cubicBezTo>
                  <a:pt x="4098" y="2640"/>
                  <a:pt x="9975" y="-1"/>
                  <a:pt x="16148" y="0"/>
                </a:cubicBezTo>
                <a:cubicBezTo>
                  <a:pt x="25128" y="0"/>
                  <a:pt x="33172" y="5556"/>
                  <a:pt x="36350" y="13955"/>
                </a:cubicBezTo>
                <a:lnTo>
                  <a:pt x="16148" y="21600"/>
                </a:lnTo>
                <a:lnTo>
                  <a:pt x="-1" y="725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5" name="Arc 9"/>
          <p:cNvSpPr>
            <a:spLocks/>
          </p:cNvSpPr>
          <p:nvPr/>
        </p:nvSpPr>
        <p:spPr bwMode="auto">
          <a:xfrm rot="3435935">
            <a:off x="1774032" y="2797968"/>
            <a:ext cx="863600" cy="906463"/>
          </a:xfrm>
          <a:custGeom>
            <a:avLst/>
            <a:gdLst>
              <a:gd name="T0" fmla="*/ 2147483647 w 20367"/>
              <a:gd name="T1" fmla="*/ 0 h 21414"/>
              <a:gd name="T2" fmla="*/ 2147483647 w 20367"/>
              <a:gd name="T3" fmla="*/ 2147483647 h 21414"/>
              <a:gd name="T4" fmla="*/ 0 w 20367"/>
              <a:gd name="T5" fmla="*/ 2147483647 h 2141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367" h="21414" fill="none" extrusionOk="0">
                <a:moveTo>
                  <a:pt x="2827" y="-1"/>
                </a:moveTo>
                <a:cubicBezTo>
                  <a:pt x="10883" y="1063"/>
                  <a:pt x="17661" y="6559"/>
                  <a:pt x="20367" y="14221"/>
                </a:cubicBezTo>
              </a:path>
              <a:path w="20367" h="21414" stroke="0" extrusionOk="0">
                <a:moveTo>
                  <a:pt x="2827" y="-1"/>
                </a:moveTo>
                <a:cubicBezTo>
                  <a:pt x="10883" y="1063"/>
                  <a:pt x="17661" y="6559"/>
                  <a:pt x="20367" y="14221"/>
                </a:cubicBezTo>
                <a:lnTo>
                  <a:pt x="0" y="21414"/>
                </a:lnTo>
                <a:lnTo>
                  <a:pt x="2827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6" name="Arc 10"/>
          <p:cNvSpPr>
            <a:spLocks/>
          </p:cNvSpPr>
          <p:nvPr/>
        </p:nvSpPr>
        <p:spPr bwMode="auto">
          <a:xfrm rot="3088794">
            <a:off x="3262313" y="2657475"/>
            <a:ext cx="1065212" cy="973138"/>
          </a:xfrm>
          <a:custGeom>
            <a:avLst/>
            <a:gdLst>
              <a:gd name="T0" fmla="*/ 0 w 25166"/>
              <a:gd name="T1" fmla="*/ 2147483647 h 22986"/>
              <a:gd name="T2" fmla="*/ 2147483647 w 25166"/>
              <a:gd name="T3" fmla="*/ 2147483647 h 22986"/>
              <a:gd name="T4" fmla="*/ 2147483647 w 25166"/>
              <a:gd name="T5" fmla="*/ 2147483647 h 229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166" h="22986" fill="none" extrusionOk="0">
                <a:moveTo>
                  <a:pt x="0" y="296"/>
                </a:moveTo>
                <a:cubicBezTo>
                  <a:pt x="1178" y="99"/>
                  <a:pt x="2371" y="-1"/>
                  <a:pt x="3566" y="0"/>
                </a:cubicBezTo>
                <a:cubicBezTo>
                  <a:pt x="15495" y="0"/>
                  <a:pt x="25166" y="9670"/>
                  <a:pt x="25166" y="21600"/>
                </a:cubicBezTo>
                <a:cubicBezTo>
                  <a:pt x="25166" y="22062"/>
                  <a:pt x="25151" y="22524"/>
                  <a:pt x="25121" y="22986"/>
                </a:cubicBezTo>
              </a:path>
              <a:path w="25166" h="22986" stroke="0" extrusionOk="0">
                <a:moveTo>
                  <a:pt x="0" y="296"/>
                </a:moveTo>
                <a:cubicBezTo>
                  <a:pt x="1178" y="99"/>
                  <a:pt x="2371" y="-1"/>
                  <a:pt x="3566" y="0"/>
                </a:cubicBezTo>
                <a:cubicBezTo>
                  <a:pt x="15495" y="0"/>
                  <a:pt x="25166" y="9670"/>
                  <a:pt x="25166" y="21600"/>
                </a:cubicBezTo>
                <a:cubicBezTo>
                  <a:pt x="25166" y="22062"/>
                  <a:pt x="25151" y="22524"/>
                  <a:pt x="25121" y="22986"/>
                </a:cubicBezTo>
                <a:lnTo>
                  <a:pt x="3566" y="21600"/>
                </a:lnTo>
                <a:lnTo>
                  <a:pt x="0" y="29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990600" y="2743200"/>
            <a:ext cx="106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2400" b="1">
                <a:solidFill>
                  <a:srgbClr val="FF3300"/>
                </a:solidFill>
              </a:rPr>
              <a:t>核心</a:t>
            </a:r>
          </a:p>
          <a:p>
            <a:r>
              <a:rPr lang="zh-TW" altLang="en-US" sz="2400" b="1">
                <a:solidFill>
                  <a:schemeClr val="tx2"/>
                </a:solidFill>
              </a:rPr>
              <a:t>(1</a:t>
            </a:r>
            <a:r>
              <a:rPr lang="en-US" altLang="zh-TW" sz="2400" b="1">
                <a:solidFill>
                  <a:schemeClr val="tx2"/>
                </a:solidFill>
              </a:rPr>
              <a:t>km)</a:t>
            </a:r>
          </a:p>
        </p:txBody>
      </p:sp>
      <p:sp>
        <p:nvSpPr>
          <p:cNvPr id="707596" name="Rectangle 12"/>
          <p:cNvSpPr>
            <a:spLocks noChangeArrowheads="1"/>
          </p:cNvSpPr>
          <p:nvPr/>
        </p:nvSpPr>
        <p:spPr bwMode="auto">
          <a:xfrm>
            <a:off x="2438400" y="2895600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400" b="1" baseline="30000">
                <a:solidFill>
                  <a:schemeClr val="accent2"/>
                </a:solidFill>
              </a:rPr>
              <a:t>3</a:t>
            </a:r>
            <a:r>
              <a:rPr lang="en-US" altLang="zh-TW" sz="2400" b="1">
                <a:solidFill>
                  <a:schemeClr val="accent2"/>
                </a:solidFill>
              </a:rPr>
              <a:t>P</a:t>
            </a:r>
            <a:r>
              <a:rPr lang="en-US" altLang="zh-TW" sz="2400" b="1" baseline="-25000">
                <a:solidFill>
                  <a:schemeClr val="accent2"/>
                </a:solidFill>
              </a:rPr>
              <a:t>2</a:t>
            </a:r>
            <a:r>
              <a:rPr lang="en-US" altLang="zh-CN" sz="1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zh-CN" altLang="en-US" sz="1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各向异牲</a:t>
            </a:r>
            <a:r>
              <a:rPr lang="en-US" altLang="zh-CN" sz="1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</a:p>
          <a:p>
            <a:pPr>
              <a:defRPr/>
            </a:pPr>
            <a:r>
              <a:rPr lang="zh-CN" altLang="en-US" sz="1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中子超流涡旋区</a:t>
            </a:r>
            <a:endParaRPr lang="en-US" altLang="zh-TW" sz="16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07597" name="Rectangle 13"/>
          <p:cNvSpPr>
            <a:spLocks noChangeArrowheads="1"/>
          </p:cNvSpPr>
          <p:nvPr/>
        </p:nvSpPr>
        <p:spPr bwMode="auto">
          <a:xfrm>
            <a:off x="4800600" y="2286000"/>
            <a:ext cx="2209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400" b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altLang="zh-CN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zh-CN" sz="2400" b="1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altLang="zh-CN" sz="20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20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zh-CN" altLang="en-US" sz="20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各向同性</a:t>
            </a:r>
            <a:r>
              <a:rPr lang="en-US" altLang="zh-CN" sz="20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sz="20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zh-CN" altLang="en-US" sz="20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中子超流涡旋区</a:t>
            </a:r>
            <a:endParaRPr lang="zh-TW" altLang="en-US" sz="20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4114800" y="3276600"/>
            <a:ext cx="342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000">
                <a:solidFill>
                  <a:schemeClr val="tx2"/>
                </a:solidFill>
              </a:rPr>
              <a:t> </a:t>
            </a:r>
            <a:r>
              <a:rPr lang="en-US" altLang="zh-TW" sz="2000" b="1">
                <a:solidFill>
                  <a:schemeClr val="tx2"/>
                </a:solidFill>
              </a:rPr>
              <a:t>(5-8)% </a:t>
            </a:r>
            <a:r>
              <a:rPr lang="zh-TW" altLang="en-US" sz="2000" b="1">
                <a:solidFill>
                  <a:schemeClr val="tx2"/>
                </a:solidFill>
              </a:rPr>
              <a:t>质子  </a:t>
            </a:r>
            <a:r>
              <a:rPr lang="en-US" altLang="zh-TW" sz="2000" b="1">
                <a:solidFill>
                  <a:schemeClr val="tx2"/>
                </a:solidFill>
              </a:rPr>
              <a:t>( II </a:t>
            </a:r>
            <a:r>
              <a:rPr lang="zh-TW" altLang="en-US" sz="2000" b="1">
                <a:solidFill>
                  <a:schemeClr val="tx2"/>
                </a:solidFill>
              </a:rPr>
              <a:t>型超导体?)</a:t>
            </a:r>
          </a:p>
          <a:p>
            <a:r>
              <a:rPr lang="zh-TW" altLang="en-US" sz="2000" b="1">
                <a:solidFill>
                  <a:schemeClr val="tx2"/>
                </a:solidFill>
              </a:rPr>
              <a:t>   (正常)电子</a:t>
            </a:r>
            <a:r>
              <a:rPr lang="en-US" altLang="zh-TW" sz="2000" b="1">
                <a:solidFill>
                  <a:schemeClr val="tx2"/>
                </a:solidFill>
              </a:rPr>
              <a:t>Fermi</a:t>
            </a:r>
            <a:r>
              <a:rPr lang="zh-TW" altLang="en-US" sz="2000" b="1">
                <a:solidFill>
                  <a:schemeClr val="tx2"/>
                </a:solidFill>
              </a:rPr>
              <a:t>气体</a:t>
            </a:r>
          </a:p>
        </p:txBody>
      </p:sp>
      <p:sp>
        <p:nvSpPr>
          <p:cNvPr id="19471" name="Arc 15"/>
          <p:cNvSpPr>
            <a:spLocks/>
          </p:cNvSpPr>
          <p:nvPr/>
        </p:nvSpPr>
        <p:spPr bwMode="auto">
          <a:xfrm rot="5400000">
            <a:off x="6756400" y="2981325"/>
            <a:ext cx="3490913" cy="379413"/>
          </a:xfrm>
          <a:custGeom>
            <a:avLst/>
            <a:gdLst>
              <a:gd name="T0" fmla="*/ 0 w 42695"/>
              <a:gd name="T1" fmla="*/ 2147483647 h 21600"/>
              <a:gd name="T2" fmla="*/ 2147483647 w 42695"/>
              <a:gd name="T3" fmla="*/ 2147483647 h 21600"/>
              <a:gd name="T4" fmla="*/ 2147483647 w 42695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695" h="21600" fill="none" extrusionOk="0">
                <a:moveTo>
                  <a:pt x="0" y="20762"/>
                </a:moveTo>
                <a:cubicBezTo>
                  <a:pt x="450" y="9167"/>
                  <a:pt x="9980" y="-1"/>
                  <a:pt x="21584" y="0"/>
                </a:cubicBezTo>
                <a:cubicBezTo>
                  <a:pt x="31752" y="0"/>
                  <a:pt x="40544" y="7092"/>
                  <a:pt x="42695" y="17030"/>
                </a:cubicBezTo>
              </a:path>
              <a:path w="42695" h="21600" stroke="0" extrusionOk="0">
                <a:moveTo>
                  <a:pt x="0" y="20762"/>
                </a:moveTo>
                <a:cubicBezTo>
                  <a:pt x="450" y="9167"/>
                  <a:pt x="9980" y="-1"/>
                  <a:pt x="21584" y="0"/>
                </a:cubicBezTo>
                <a:cubicBezTo>
                  <a:pt x="31752" y="0"/>
                  <a:pt x="40544" y="7092"/>
                  <a:pt x="42695" y="17030"/>
                </a:cubicBezTo>
                <a:lnTo>
                  <a:pt x="21584" y="21600"/>
                </a:lnTo>
                <a:lnTo>
                  <a:pt x="0" y="2076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6858000" y="685800"/>
            <a:ext cx="1287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000" b="1">
                <a:solidFill>
                  <a:schemeClr val="tx2"/>
                </a:solidFill>
                <a:sym typeface="Symbol" pitchFamily="18" charset="2"/>
              </a:rPr>
              <a:t>= (g/cm</a:t>
            </a:r>
            <a:r>
              <a:rPr lang="en-US" altLang="zh-TW" sz="2000" b="1" baseline="30000">
                <a:solidFill>
                  <a:schemeClr val="tx2"/>
                </a:solidFill>
                <a:sym typeface="Symbol" pitchFamily="18" charset="2"/>
              </a:rPr>
              <a:t>3</a:t>
            </a:r>
            <a:r>
              <a:rPr lang="en-US" altLang="zh-TW" sz="2000" b="1">
                <a:solidFill>
                  <a:schemeClr val="tx2"/>
                </a:solidFill>
                <a:sym typeface="Symbol" pitchFamily="18" charset="2"/>
              </a:rPr>
              <a:t>)</a:t>
            </a:r>
            <a:endParaRPr lang="zh-TW" altLang="en-US" sz="2000" b="1" baseline="30000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3505200" y="2057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b="1">
                <a:solidFill>
                  <a:schemeClr val="tx2"/>
                </a:solidFill>
                <a:sym typeface="Symbol" pitchFamily="18" charset="2"/>
              </a:rPr>
              <a:t>10</a:t>
            </a:r>
            <a:r>
              <a:rPr lang="en-US" altLang="zh-TW" sz="2000" b="1" baseline="30000">
                <a:solidFill>
                  <a:schemeClr val="tx2"/>
                </a:solidFill>
                <a:sym typeface="Symbol" pitchFamily="18" charset="2"/>
              </a:rPr>
              <a:t>14</a:t>
            </a:r>
            <a:endParaRPr lang="zh-TW" altLang="en-US" sz="2000" b="1" baseline="30000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7162800" y="1295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b="1">
                <a:solidFill>
                  <a:schemeClr val="tx2"/>
                </a:solidFill>
                <a:sym typeface="Symbol" pitchFamily="18" charset="2"/>
              </a:rPr>
              <a:t>10</a:t>
            </a:r>
            <a:r>
              <a:rPr lang="en-US" altLang="zh-TW" sz="2000" b="1" baseline="30000">
                <a:solidFill>
                  <a:schemeClr val="tx2"/>
                </a:solidFill>
                <a:sym typeface="Symbol" pitchFamily="18" charset="2"/>
              </a:rPr>
              <a:t>11</a:t>
            </a:r>
            <a:endParaRPr lang="zh-TW" altLang="en-US" sz="2000" b="1" baseline="30000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7848600" y="1143000"/>
            <a:ext cx="749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000" b="1">
                <a:solidFill>
                  <a:schemeClr val="tx2"/>
                </a:solidFill>
                <a:sym typeface="Symbol" pitchFamily="18" charset="2"/>
              </a:rPr>
              <a:t>10</a:t>
            </a:r>
            <a:r>
              <a:rPr lang="en-US" altLang="zh-TW" sz="2000" b="1" baseline="30000">
                <a:solidFill>
                  <a:schemeClr val="tx2"/>
                </a:solidFill>
                <a:sym typeface="Symbol" pitchFamily="18" charset="2"/>
              </a:rPr>
              <a:t>7</a:t>
            </a:r>
            <a:endParaRPr lang="zh-TW" altLang="en-US" sz="2000" b="1" baseline="30000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7848600" y="1905000"/>
            <a:ext cx="990600" cy="168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b="1" baseline="-25000">
                <a:solidFill>
                  <a:schemeClr val="accent2"/>
                </a:solidFill>
              </a:rPr>
              <a:t>内壳</a:t>
            </a:r>
          </a:p>
          <a:p>
            <a:pPr>
              <a:spcBef>
                <a:spcPct val="50000"/>
              </a:spcBef>
            </a:pPr>
            <a:r>
              <a:rPr lang="zh-TW" altLang="en-US" sz="2400" b="1" baseline="-25000">
                <a:solidFill>
                  <a:schemeClr val="tx2"/>
                </a:solidFill>
              </a:rPr>
              <a:t>超富中子核、晶体、自由电子</a:t>
            </a:r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7543800" y="5486400"/>
            <a:ext cx="1600200" cy="81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 baseline="-25000">
                <a:solidFill>
                  <a:schemeClr val="accent2"/>
                </a:solidFill>
              </a:rPr>
              <a:t>      外壳</a:t>
            </a:r>
          </a:p>
          <a:p>
            <a:pPr>
              <a:spcBef>
                <a:spcPct val="50000"/>
              </a:spcBef>
            </a:pPr>
            <a:r>
              <a:rPr lang="zh-TW" altLang="en-US" b="1" baseline="-25000">
                <a:solidFill>
                  <a:schemeClr val="tx2"/>
                </a:solidFill>
              </a:rPr>
              <a:t>(重金属晶体)</a:t>
            </a:r>
          </a:p>
        </p:txBody>
      </p:sp>
      <p:sp>
        <p:nvSpPr>
          <p:cNvPr id="19478" name="Arc 22"/>
          <p:cNvSpPr>
            <a:spLocks/>
          </p:cNvSpPr>
          <p:nvPr/>
        </p:nvSpPr>
        <p:spPr bwMode="auto">
          <a:xfrm rot="5400000">
            <a:off x="6888956" y="2940844"/>
            <a:ext cx="3595688" cy="457200"/>
          </a:xfrm>
          <a:custGeom>
            <a:avLst/>
            <a:gdLst>
              <a:gd name="T0" fmla="*/ 0 w 42127"/>
              <a:gd name="T1" fmla="*/ 2147483647 h 21600"/>
              <a:gd name="T2" fmla="*/ 2147483647 w 42127"/>
              <a:gd name="T3" fmla="*/ 2147483647 h 21600"/>
              <a:gd name="T4" fmla="*/ 2147483647 w 42127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127" h="21600" fill="none" extrusionOk="0">
                <a:moveTo>
                  <a:pt x="0" y="16396"/>
                </a:moveTo>
                <a:cubicBezTo>
                  <a:pt x="2391" y="6763"/>
                  <a:pt x="11039" y="-1"/>
                  <a:pt x="20964" y="0"/>
                </a:cubicBezTo>
                <a:cubicBezTo>
                  <a:pt x="31227" y="0"/>
                  <a:pt x="40073" y="7222"/>
                  <a:pt x="42127" y="17277"/>
                </a:cubicBezTo>
              </a:path>
              <a:path w="42127" h="21600" stroke="0" extrusionOk="0">
                <a:moveTo>
                  <a:pt x="0" y="16396"/>
                </a:moveTo>
                <a:cubicBezTo>
                  <a:pt x="2391" y="6763"/>
                  <a:pt x="11039" y="-1"/>
                  <a:pt x="20964" y="0"/>
                </a:cubicBezTo>
                <a:cubicBezTo>
                  <a:pt x="31227" y="0"/>
                  <a:pt x="40073" y="7222"/>
                  <a:pt x="42127" y="17277"/>
                </a:cubicBezTo>
                <a:lnTo>
                  <a:pt x="20964" y="21600"/>
                </a:lnTo>
                <a:lnTo>
                  <a:pt x="0" y="1639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cxnSp>
        <p:nvCxnSpPr>
          <p:cNvPr id="19479" name="AutoShape 23"/>
          <p:cNvCxnSpPr>
            <a:cxnSpLocks noChangeShapeType="1"/>
          </p:cNvCxnSpPr>
          <p:nvPr/>
        </p:nvCxnSpPr>
        <p:spPr bwMode="auto">
          <a:xfrm flipH="1">
            <a:off x="8305800" y="4724400"/>
            <a:ext cx="304800" cy="6873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0" y="3644900"/>
            <a:ext cx="23225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夸克物质 ???</a:t>
            </a:r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1828800" y="21336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b="1">
                <a:solidFill>
                  <a:schemeClr val="tx2"/>
                </a:solidFill>
                <a:sym typeface="Symbol" pitchFamily="18" charset="2"/>
              </a:rPr>
              <a:t>5</a:t>
            </a:r>
            <a:r>
              <a:rPr lang="en-US" altLang="zh-TW" sz="2000" b="1">
                <a:solidFill>
                  <a:schemeClr val="tx2"/>
                </a:solidFill>
                <a:cs typeface="Times New Roman" pitchFamily="18" charset="0"/>
                <a:sym typeface="Math1" pitchFamily="2" charset="2"/>
              </a:rPr>
              <a:t>×</a:t>
            </a:r>
            <a:r>
              <a:rPr lang="en-US" altLang="zh-TW" sz="2000" b="1">
                <a:solidFill>
                  <a:schemeClr val="tx2"/>
                </a:solidFill>
                <a:sym typeface="Symbol" pitchFamily="18" charset="2"/>
              </a:rPr>
              <a:t>10</a:t>
            </a:r>
            <a:r>
              <a:rPr lang="en-US" altLang="zh-TW" sz="2000" b="1" baseline="30000">
                <a:solidFill>
                  <a:schemeClr val="tx2"/>
                </a:solidFill>
                <a:sym typeface="Symbol" pitchFamily="18" charset="2"/>
              </a:rPr>
              <a:t>14</a:t>
            </a:r>
            <a:endParaRPr lang="zh-TW" altLang="en-US" sz="2000" b="1" baseline="30000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8597900" y="1143000"/>
            <a:ext cx="844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000" b="1">
                <a:solidFill>
                  <a:schemeClr val="tx2"/>
                </a:solidFill>
                <a:sym typeface="Symbol" pitchFamily="18" charset="2"/>
              </a:rPr>
              <a:t>10</a:t>
            </a:r>
            <a:r>
              <a:rPr lang="en-US" altLang="zh-TW" sz="2000" b="1" baseline="30000">
                <a:solidFill>
                  <a:schemeClr val="tx2"/>
                </a:solidFill>
                <a:sym typeface="Symbol" pitchFamily="18" charset="2"/>
              </a:rPr>
              <a:t>4</a:t>
            </a:r>
            <a:endParaRPr lang="zh-TW" altLang="en-US" sz="2000" b="1" baseline="30000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179388" y="744538"/>
            <a:ext cx="27892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楷体_GB2312" pitchFamily="49" charset="-122"/>
                <a:ea typeface="楷体_GB2312" pitchFamily="49" charset="-122"/>
              </a:rPr>
              <a:t>中子星内部结构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:</a:t>
            </a:r>
            <a:br>
              <a:rPr lang="en-US" altLang="zh-CN" sz="2400" b="1">
                <a:latin typeface="楷体_GB2312" pitchFamily="49" charset="-122"/>
                <a:ea typeface="楷体_GB2312" pitchFamily="49" charset="-122"/>
                <a:sym typeface="Mathematica1" pitchFamily="2" charset="2"/>
              </a:rPr>
            </a:br>
            <a:r>
              <a:rPr lang="en-US" altLang="zh-CN" sz="2400" b="1"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 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中子超流涡旋运动</a:t>
            </a:r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2268538" y="4776788"/>
            <a:ext cx="4781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电子</a:t>
            </a:r>
            <a:r>
              <a:rPr lang="zh-TW" altLang="zh-CN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气</a:t>
            </a:r>
            <a:r>
              <a:rPr lang="zh-TW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体</a:t>
            </a:r>
            <a:r>
              <a:rPr lang="zh-TW" altLang="zh-CN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为</a:t>
            </a:r>
            <a:r>
              <a:rPr lang="zh-TW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超</a:t>
            </a:r>
            <a:r>
              <a:rPr lang="zh-TW" altLang="zh-CN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相</a:t>
            </a:r>
            <a:r>
              <a:rPr lang="zh-TW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对</a:t>
            </a:r>
            <a:r>
              <a:rPr lang="zh-TW" altLang="zh-CN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论</a:t>
            </a:r>
            <a:r>
              <a:rPr lang="zh-TW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简</a:t>
            </a:r>
            <a:r>
              <a:rPr lang="zh-TW" altLang="zh-CN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并</a:t>
            </a:r>
            <a:r>
              <a:rPr lang="en-US" altLang="zh-CN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非超导</a:t>
            </a:r>
            <a:r>
              <a:rPr lang="en-US" altLang="zh-CN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)</a:t>
            </a:r>
          </a:p>
          <a:p>
            <a:r>
              <a:rPr lang="zh-TW" altLang="zh-CN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中</a:t>
            </a:r>
            <a:r>
              <a:rPr lang="zh-TW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子</a:t>
            </a:r>
            <a:r>
              <a:rPr lang="en-US" altLang="zh-CN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质子</a:t>
            </a:r>
            <a:r>
              <a:rPr lang="en-US" altLang="zh-CN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TW" altLang="zh-CN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气</a:t>
            </a:r>
            <a:r>
              <a:rPr lang="zh-TW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体</a:t>
            </a:r>
            <a:r>
              <a:rPr lang="zh-TW" altLang="zh-CN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为</a:t>
            </a:r>
            <a:r>
              <a:rPr lang="zh-TW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非</a:t>
            </a:r>
            <a:r>
              <a:rPr lang="zh-TW" altLang="zh-CN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相</a:t>
            </a:r>
            <a:r>
              <a:rPr lang="zh-TW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对</a:t>
            </a:r>
            <a:r>
              <a:rPr lang="zh-TW" altLang="zh-CN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论</a:t>
            </a:r>
            <a:r>
              <a:rPr lang="zh-TW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简</a:t>
            </a:r>
            <a:r>
              <a:rPr lang="zh-TW" altLang="zh-CN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并</a:t>
            </a:r>
            <a:endParaRPr lang="zh-TW" altLang="en-US" sz="2400" b="1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163677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7772400" cy="660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涡丝</a:t>
            </a:r>
            <a:r>
              <a:rPr lang="en-US" altLang="zh-CN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(</a:t>
            </a:r>
            <a:r>
              <a:rPr lang="en-US" altLang="zh-CN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楷体" pitchFamily="49" charset="-122"/>
              </a:rPr>
              <a:t>Vortice</a:t>
            </a:r>
            <a:r>
              <a:rPr lang="en-US" altLang="zh-CN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)</a:t>
            </a:r>
            <a:r>
              <a:rPr lang="en-US" altLang="zh-CN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的尺度</a:t>
            </a:r>
            <a:r>
              <a:rPr lang="en-US" altLang="zh-CN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(</a:t>
            </a:r>
            <a:r>
              <a:rPr lang="en-US" altLang="zh-CN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楷体" pitchFamily="49" charset="-122"/>
              </a:rPr>
              <a:t>b</a:t>
            </a:r>
            <a:r>
              <a:rPr lang="en-US" altLang="zh-CN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):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30163" y="908050"/>
            <a:ext cx="8964612" cy="461963"/>
          </a:xfrm>
        </p:spPr>
        <p:txBody>
          <a:bodyPr>
            <a:spAutoFit/>
          </a:bodyPr>
          <a:lstStyle/>
          <a:p>
            <a:pPr marL="0" indent="0">
              <a:buFontTx/>
              <a:buNone/>
              <a:defRPr/>
            </a:pPr>
            <a:r>
              <a:rPr lang="en-US" altLang="zh-CN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赤道截面上充满涡丝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。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每个涡丝的半径为</a:t>
            </a:r>
            <a:r>
              <a:rPr lang="en-US" altLang="zh-CN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楷体" pitchFamily="49" charset="-122"/>
              </a:rPr>
              <a:t>b</a:t>
            </a:r>
            <a:r>
              <a:rPr lang="en-US" altLang="zh-CN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楷体" pitchFamily="49" charset="-122"/>
              </a:rPr>
              <a:t>。涡丝总数目为</a:t>
            </a:r>
            <a:endParaRPr lang="en-US" altLang="zh-CN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9552" y="1484784"/>
            <a:ext cx="2053703" cy="65146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>
                <a:noFill/>
              </a:rPr>
              <a:t> </a:t>
            </a:r>
          </a:p>
        </p:txBody>
      </p:sp>
      <p:sp>
        <p:nvSpPr>
          <p:cNvPr id="7" name="矩形 6"/>
          <p:cNvSpPr/>
          <p:nvPr/>
        </p:nvSpPr>
        <p:spPr>
          <a:xfrm>
            <a:off x="180975" y="2152650"/>
            <a:ext cx="8963025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利用涡旋运动的涡旋强度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(</a:t>
            </a:r>
            <a:r>
              <a:rPr lang="en-US" altLang="zh-CN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速度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环量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)</a:t>
            </a:r>
            <a:r>
              <a:rPr lang="en-US" altLang="zh-CN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守恒的性质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:</a:t>
            </a:r>
          </a:p>
          <a:p>
            <a:pPr>
              <a:defRPr/>
            </a:pP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在数学上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,</a:t>
            </a:r>
            <a:r>
              <a:rPr lang="en-US" altLang="zh-CN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当复变平面上的迴路被拆分为许多子迴路时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，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原来的</a:t>
            </a:r>
            <a:r>
              <a:rPr lang="en-US" altLang="zh-CN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迴路积分等于各子迴路积分之和。对速度环量的积分,同样地处理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。</a:t>
            </a:r>
          </a:p>
          <a:p>
            <a:pPr>
              <a:defRPr/>
            </a:pP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沿中子星赤道外边缘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(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半径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楷体" pitchFamily="49" charset="-122"/>
              </a:rPr>
              <a:t>R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)</a:t>
            </a:r>
            <a:r>
              <a:rPr lang="en-US" altLang="zh-CN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绕中子星轴线旋转一周，总的速度环量等于所有各个超流涡丝的速度环量之和</a:t>
            </a:r>
            <a:endParaRPr lang="en-US" altLang="zh-CN" sz="2400" b="1" dirty="0">
              <a:effectLst>
                <a:outerShdw blurRad="38100" dist="38100" dir="2700000" algn="tl">
                  <a:srgbClr val="C0C0C0"/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4632" y="4834612"/>
            <a:ext cx="5747727" cy="864852"/>
          </a:xfrm>
          <a:prstGeom prst="rect">
            <a:avLst/>
          </a:prstGeom>
          <a:blipFill rotWithShape="1">
            <a:blip r:embed="rId4"/>
            <a:stretch>
              <a:fillRect b="-1408"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>
                <a:noFill/>
              </a:rPr>
              <a:t> </a:t>
            </a:r>
          </a:p>
        </p:txBody>
      </p:sp>
      <p:sp>
        <p:nvSpPr>
          <p:cNvPr id="37895" name="矩形 8"/>
          <p:cNvSpPr>
            <a:spLocks noChangeArrowheads="1"/>
          </p:cNvSpPr>
          <p:nvPr/>
        </p:nvSpPr>
        <p:spPr bwMode="auto">
          <a:xfrm>
            <a:off x="96838" y="5699125"/>
            <a:ext cx="544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宋体" pitchFamily="2" charset="-122"/>
              </a:rPr>
              <a:t>→</a:t>
            </a:r>
            <a:endParaRPr lang="zh-CN" altLang="en-US"/>
          </a:p>
        </p:txBody>
      </p:sp>
      <p:graphicFrame>
        <p:nvGraphicFramePr>
          <p:cNvPr id="37896" name="对象 9"/>
          <p:cNvGraphicFramePr>
            <a:graphicFrameLocks noChangeAspect="1"/>
          </p:cNvGraphicFramePr>
          <p:nvPr/>
        </p:nvGraphicFramePr>
        <p:xfrm>
          <a:off x="1173163" y="5699125"/>
          <a:ext cx="4105275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5" imgW="2032000" imgH="482600" progId="Equation.3">
                  <p:embed/>
                </p:oleObj>
              </mc:Choice>
              <mc:Fallback>
                <p:oleObj name="Equation" r:id="rId5" imgW="20320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163" y="5699125"/>
                        <a:ext cx="4105275" cy="9763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902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-252413" y="304800"/>
            <a:ext cx="9217026" cy="609600"/>
          </a:xfrm>
        </p:spPr>
        <p:txBody>
          <a:bodyPr/>
          <a:lstStyle/>
          <a:p>
            <a:pPr eaLnBrk="1" hangingPunct="1"/>
            <a:r>
              <a:rPr lang="zh-CN" altLang="en-US" sz="3200" b="1" smtClean="0">
                <a:latin typeface="楷体_GB2312" pitchFamily="49" charset="-122"/>
                <a:ea typeface="楷体_GB2312" pitchFamily="49" charset="-122"/>
              </a:rPr>
              <a:t>中子星的中子超流涡丝</a:t>
            </a:r>
            <a:r>
              <a:rPr lang="en-US" altLang="zh-CN" sz="3200" b="1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3200" b="1" smtClean="0">
                <a:latin typeface="宋体" pitchFamily="2" charset="-122"/>
              </a:rPr>
              <a:t>─</a:t>
            </a:r>
            <a:r>
              <a:rPr lang="en-US" altLang="zh-CN" sz="3200" b="1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32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宏观量子力学效应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593850" y="228600"/>
            <a:ext cx="611981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altLang="zh-CN" sz="4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11684" name="Rectangle 4"/>
          <p:cNvSpPr>
            <a:spLocks noChangeArrowheads="1"/>
          </p:cNvSpPr>
          <p:nvPr/>
        </p:nvSpPr>
        <p:spPr bwMode="auto">
          <a:xfrm>
            <a:off x="381000" y="2667000"/>
            <a:ext cx="2590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400" b="1"/>
              <a:t>涡丝间的距离</a:t>
            </a:r>
            <a:r>
              <a:rPr lang="en-US" altLang="zh-CN" sz="2400" b="1"/>
              <a:t>:</a:t>
            </a:r>
          </a:p>
        </p:txBody>
      </p:sp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4249738" y="1752600"/>
          <a:ext cx="2398712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3" imgW="1295400" imgH="457200" progId="Equation.3">
                  <p:embed/>
                </p:oleObj>
              </mc:Choice>
              <mc:Fallback>
                <p:oleObj name="Equation" r:id="rId3" imgW="1295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9738" y="1752600"/>
                        <a:ext cx="2398712" cy="9096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4560888" y="33972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0888" y="33972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3979863" y="4191000"/>
          <a:ext cx="4872037" cy="135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7" imgW="1739900" imgH="482600" progId="Equation.3">
                  <p:embed/>
                </p:oleObj>
              </mc:Choice>
              <mc:Fallback>
                <p:oleObj name="Equation" r:id="rId7" imgW="17399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9863" y="4191000"/>
                        <a:ext cx="4872037" cy="13509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1688" name="Rectangle 8"/>
          <p:cNvSpPr>
            <a:spLocks noChangeArrowheads="1"/>
          </p:cNvSpPr>
          <p:nvPr/>
        </p:nvSpPr>
        <p:spPr bwMode="auto">
          <a:xfrm>
            <a:off x="533400" y="1879600"/>
            <a:ext cx="151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核心半径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zh-TW" alt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3505200" y="2590800"/>
          <a:ext cx="4105275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9" imgW="2032000" imgH="482600" progId="Equation.3">
                  <p:embed/>
                </p:oleObj>
              </mc:Choice>
              <mc:Fallback>
                <p:oleObj name="Equation" r:id="rId9" imgW="20320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590800"/>
                        <a:ext cx="4105275" cy="9763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1690" name="Rectangle 10"/>
          <p:cNvSpPr>
            <a:spLocks noChangeArrowheads="1"/>
          </p:cNvSpPr>
          <p:nvPr/>
        </p:nvSpPr>
        <p:spPr bwMode="auto">
          <a:xfrm>
            <a:off x="1600200" y="1066800"/>
            <a:ext cx="44942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zh-CN" alt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涡丝核心区域内为正常中子流体</a:t>
            </a:r>
          </a:p>
        </p:txBody>
      </p:sp>
      <p:sp>
        <p:nvSpPr>
          <p:cNvPr id="711691" name="Rectangle 11"/>
          <p:cNvSpPr>
            <a:spLocks noChangeArrowheads="1"/>
          </p:cNvSpPr>
          <p:nvPr/>
        </p:nvSpPr>
        <p:spPr bwMode="auto">
          <a:xfrm>
            <a:off x="304800" y="40386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400" b="1"/>
              <a:t>能隙</a:t>
            </a:r>
            <a:r>
              <a:rPr lang="en-US" altLang="zh-CN" sz="2400" b="1"/>
              <a:t>(Cooper</a:t>
            </a:r>
            <a:r>
              <a:rPr lang="zh-CN" altLang="en-US" sz="2400" b="1"/>
              <a:t>对的结合能</a:t>
            </a:r>
            <a:r>
              <a:rPr lang="en-US" altLang="zh-CN" sz="2400" b="1"/>
              <a:t>):</a:t>
            </a:r>
          </a:p>
        </p:txBody>
      </p:sp>
      <p:sp>
        <p:nvSpPr>
          <p:cNvPr id="711692" name="Rectangle 12"/>
          <p:cNvSpPr>
            <a:spLocks noChangeArrowheads="1"/>
          </p:cNvSpPr>
          <p:nvPr/>
        </p:nvSpPr>
        <p:spPr bwMode="auto">
          <a:xfrm>
            <a:off x="228600" y="3581400"/>
            <a:ext cx="8077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000"/>
              <a:t>涡丝间的间距为宏观尺度。每个涡旋管内的绝大多数中子处于超流状态</a:t>
            </a:r>
          </a:p>
        </p:txBody>
      </p:sp>
      <p:sp>
        <p:nvSpPr>
          <p:cNvPr id="711693" name="Rectangle 13"/>
          <p:cNvSpPr>
            <a:spLocks noChangeArrowheads="1"/>
          </p:cNvSpPr>
          <p:nvPr/>
        </p:nvSpPr>
        <p:spPr bwMode="auto">
          <a:xfrm>
            <a:off x="0" y="5562600"/>
            <a:ext cx="8839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400" dirty="0"/>
              <a:t>当中子星内部温度 </a:t>
            </a:r>
            <a:r>
              <a:rPr lang="en-US" altLang="zh-CN" sz="2400" dirty="0"/>
              <a:t>T&lt; </a:t>
            </a:r>
            <a:r>
              <a:rPr lang="en-US" altLang="zh-CN" sz="2400" dirty="0">
                <a:latin typeface="宋体" pitchFamily="2" charset="-122"/>
                <a:sym typeface="Mathematica1" pitchFamily="2" charset="2"/>
              </a:rPr>
              <a:t>Δ</a:t>
            </a:r>
            <a:r>
              <a:rPr lang="en-US" altLang="zh-CN" sz="2400" dirty="0">
                <a:sym typeface="Math1" pitchFamily="2" charset="2"/>
              </a:rPr>
              <a:t>/</a:t>
            </a:r>
            <a:r>
              <a:rPr lang="en-US" altLang="zh-CN" sz="2400" dirty="0" err="1">
                <a:sym typeface="Math1" pitchFamily="2" charset="2"/>
              </a:rPr>
              <a:t>k</a:t>
            </a:r>
            <a:r>
              <a:rPr lang="en-US" altLang="zh-CN" sz="2400" baseline="-25000" dirty="0" err="1">
                <a:sym typeface="Math1" pitchFamily="2" charset="2"/>
              </a:rPr>
              <a:t>B</a:t>
            </a:r>
            <a:r>
              <a:rPr lang="zh-CN" altLang="en-US" sz="2400" dirty="0">
                <a:sym typeface="Math1" pitchFamily="2" charset="2"/>
              </a:rPr>
              <a:t>下</a:t>
            </a:r>
            <a:r>
              <a:rPr lang="en-US" altLang="zh-CN" sz="2400" dirty="0">
                <a:sym typeface="Math1" pitchFamily="2" charset="2"/>
              </a:rPr>
              <a:t>, </a:t>
            </a:r>
            <a:r>
              <a:rPr lang="zh-CN" altLang="en-US" sz="2400" dirty="0">
                <a:sym typeface="Math1" pitchFamily="2" charset="2"/>
              </a:rPr>
              <a:t>中子系统处于超流状态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9827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1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1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1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1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1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1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1684" grpId="0" build="p" autoUpdateAnimBg="0"/>
      <p:bldP spid="711691" grpId="0" build="p" autoUpdateAnimBg="0"/>
      <p:bldP spid="711692" grpId="0" build="p" autoUpdateAnimBg="0"/>
      <p:bldP spid="71169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28600"/>
            <a:ext cx="6858000" cy="762000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accent2"/>
                </a:solidFill>
                <a:ea typeface="楷体_GB2312" pitchFamily="49" charset="-122"/>
              </a:rPr>
              <a:t>中子星内的中子超流涡旋运动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600200" y="2971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altLang="zh-CN" sz="4400">
                <a:solidFill>
                  <a:schemeClr val="tx2"/>
                </a:solidFill>
              </a:rPr>
              <a:t>Vortex flow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962400" y="5486400"/>
            <a:ext cx="472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zh-CN" altLang="en-US" sz="3200"/>
              <a:t>涡丝核心</a:t>
            </a:r>
            <a:r>
              <a:rPr lang="en-US" altLang="zh-CN" sz="3200"/>
              <a:t>(</a:t>
            </a:r>
            <a:r>
              <a:rPr lang="zh-CN" altLang="en-US" sz="3200"/>
              <a:t>正常中子流体</a:t>
            </a:r>
            <a:r>
              <a:rPr lang="en-US" altLang="zh-CN" sz="3200"/>
              <a:t>)</a:t>
            </a: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0" y="838200"/>
            <a:ext cx="3352800" cy="6324600"/>
          </a:xfrm>
          <a:prstGeom prst="can">
            <a:avLst>
              <a:gd name="adj" fmla="val 47159"/>
            </a:avLst>
          </a:prstGeom>
          <a:solidFill>
            <a:schemeClr val="hlink">
              <a:alpha val="50195"/>
            </a:schemeClr>
          </a:solidFill>
          <a:ln w="9525" cap="rnd">
            <a:solidFill>
              <a:srgbClr val="FFFF00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2400">
              <a:solidFill>
                <a:schemeClr val="accent2"/>
              </a:solidFill>
            </a:endParaRPr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685800" y="1295400"/>
            <a:ext cx="762000" cy="1143000"/>
          </a:xfrm>
          <a:prstGeom prst="curvedRightArrow">
            <a:avLst>
              <a:gd name="adj1" fmla="val 30000"/>
              <a:gd name="adj2" fmla="val 6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4724400" y="3962400"/>
            <a:ext cx="10668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>
            <a:off x="2743200" y="3048000"/>
            <a:ext cx="6858000" cy="2209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 flipV="1">
            <a:off x="6172200" y="1524000"/>
            <a:ext cx="152400" cy="2667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4826" name="AutoShape 10"/>
          <p:cNvSpPr>
            <a:spLocks noChangeArrowheads="1"/>
          </p:cNvSpPr>
          <p:nvPr/>
        </p:nvSpPr>
        <p:spPr bwMode="auto">
          <a:xfrm>
            <a:off x="4800600" y="3962400"/>
            <a:ext cx="11430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20" y="10800"/>
                </a:moveTo>
                <a:cubicBezTo>
                  <a:pt x="9720" y="11396"/>
                  <a:pt x="10204" y="11880"/>
                  <a:pt x="10800" y="11880"/>
                </a:cubicBezTo>
                <a:cubicBezTo>
                  <a:pt x="11396" y="11880"/>
                  <a:pt x="11880" y="11396"/>
                  <a:pt x="11880" y="10800"/>
                </a:cubicBezTo>
                <a:cubicBezTo>
                  <a:pt x="11880" y="10204"/>
                  <a:pt x="11396" y="9720"/>
                  <a:pt x="10800" y="9720"/>
                </a:cubicBezTo>
                <a:cubicBezTo>
                  <a:pt x="10204" y="9720"/>
                  <a:pt x="9720" y="10204"/>
                  <a:pt x="9720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27" name="AutoShape 11"/>
          <p:cNvSpPr>
            <a:spLocks noChangeArrowheads="1"/>
          </p:cNvSpPr>
          <p:nvPr/>
        </p:nvSpPr>
        <p:spPr bwMode="auto">
          <a:xfrm>
            <a:off x="7010400" y="3962400"/>
            <a:ext cx="10668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28" name="AutoShape 12"/>
          <p:cNvSpPr>
            <a:spLocks noChangeArrowheads="1"/>
          </p:cNvSpPr>
          <p:nvPr/>
        </p:nvSpPr>
        <p:spPr bwMode="auto">
          <a:xfrm>
            <a:off x="5486400" y="4343400"/>
            <a:ext cx="1524000" cy="533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29" name="AutoShape 13"/>
          <p:cNvSpPr>
            <a:spLocks noChangeArrowheads="1"/>
          </p:cNvSpPr>
          <p:nvPr/>
        </p:nvSpPr>
        <p:spPr bwMode="auto">
          <a:xfrm>
            <a:off x="3124200" y="3962400"/>
            <a:ext cx="11430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0" name="AutoShape 14"/>
          <p:cNvSpPr>
            <a:spLocks noChangeArrowheads="1"/>
          </p:cNvSpPr>
          <p:nvPr/>
        </p:nvSpPr>
        <p:spPr bwMode="auto">
          <a:xfrm>
            <a:off x="6400800" y="3200400"/>
            <a:ext cx="10668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1" name="AutoShape 15"/>
          <p:cNvSpPr>
            <a:spLocks noChangeArrowheads="1"/>
          </p:cNvSpPr>
          <p:nvPr/>
        </p:nvSpPr>
        <p:spPr bwMode="auto">
          <a:xfrm>
            <a:off x="4267200" y="4419600"/>
            <a:ext cx="11430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2" name="AutoShape 16"/>
          <p:cNvSpPr>
            <a:spLocks noChangeArrowheads="1"/>
          </p:cNvSpPr>
          <p:nvPr/>
        </p:nvSpPr>
        <p:spPr bwMode="auto">
          <a:xfrm>
            <a:off x="3962400" y="3505200"/>
            <a:ext cx="11430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3" name="AutoShape 17"/>
          <p:cNvSpPr>
            <a:spLocks noChangeArrowheads="1"/>
          </p:cNvSpPr>
          <p:nvPr/>
        </p:nvSpPr>
        <p:spPr bwMode="auto">
          <a:xfrm>
            <a:off x="8153400" y="3962400"/>
            <a:ext cx="1143000" cy="533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4" name="AutoShape 18"/>
          <p:cNvSpPr>
            <a:spLocks noChangeArrowheads="1"/>
          </p:cNvSpPr>
          <p:nvPr/>
        </p:nvSpPr>
        <p:spPr bwMode="auto">
          <a:xfrm>
            <a:off x="7543800" y="3429000"/>
            <a:ext cx="1143000" cy="533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5" name="AutoShape 19"/>
          <p:cNvSpPr>
            <a:spLocks noChangeArrowheads="1"/>
          </p:cNvSpPr>
          <p:nvPr/>
        </p:nvSpPr>
        <p:spPr bwMode="auto">
          <a:xfrm>
            <a:off x="6858000" y="4495800"/>
            <a:ext cx="1143000" cy="609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6" name="AutoShape 20"/>
          <p:cNvSpPr>
            <a:spLocks noChangeArrowheads="1"/>
          </p:cNvSpPr>
          <p:nvPr/>
        </p:nvSpPr>
        <p:spPr bwMode="auto">
          <a:xfrm>
            <a:off x="5029200" y="3276600"/>
            <a:ext cx="11430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7" name="Arc 21"/>
          <p:cNvSpPr>
            <a:spLocks/>
          </p:cNvSpPr>
          <p:nvPr/>
        </p:nvSpPr>
        <p:spPr bwMode="auto">
          <a:xfrm>
            <a:off x="7467600" y="4038600"/>
            <a:ext cx="457200" cy="304800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8" name="Arc 22"/>
          <p:cNvSpPr>
            <a:spLocks/>
          </p:cNvSpPr>
          <p:nvPr/>
        </p:nvSpPr>
        <p:spPr bwMode="auto">
          <a:xfrm flipH="1">
            <a:off x="6096000" y="4648200"/>
            <a:ext cx="207963" cy="920750"/>
          </a:xfrm>
          <a:custGeom>
            <a:avLst/>
            <a:gdLst>
              <a:gd name="T0" fmla="*/ 2147483647 w 21600"/>
              <a:gd name="T1" fmla="*/ 0 h 19980"/>
              <a:gd name="T2" fmla="*/ 2147483647 w 21600"/>
              <a:gd name="T3" fmla="*/ 2147483647 h 19980"/>
              <a:gd name="T4" fmla="*/ 0 w 21600"/>
              <a:gd name="T5" fmla="*/ 2147483647 h 199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9980" fill="none" extrusionOk="0">
                <a:moveTo>
                  <a:pt x="8739" y="-1"/>
                </a:moveTo>
                <a:cubicBezTo>
                  <a:pt x="16557" y="3458"/>
                  <a:pt x="21600" y="11203"/>
                  <a:pt x="21600" y="19753"/>
                </a:cubicBezTo>
                <a:cubicBezTo>
                  <a:pt x="21600" y="19828"/>
                  <a:pt x="21599" y="19904"/>
                  <a:pt x="21598" y="19979"/>
                </a:cubicBezTo>
              </a:path>
              <a:path w="21600" h="19980" stroke="0" extrusionOk="0">
                <a:moveTo>
                  <a:pt x="8739" y="-1"/>
                </a:moveTo>
                <a:cubicBezTo>
                  <a:pt x="16557" y="3458"/>
                  <a:pt x="21600" y="11203"/>
                  <a:pt x="21600" y="19753"/>
                </a:cubicBezTo>
                <a:cubicBezTo>
                  <a:pt x="21600" y="19828"/>
                  <a:pt x="21599" y="19904"/>
                  <a:pt x="21598" y="19979"/>
                </a:cubicBezTo>
                <a:lnTo>
                  <a:pt x="0" y="19753"/>
                </a:lnTo>
                <a:lnTo>
                  <a:pt x="8739" y="-1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9" name="Arc 23"/>
          <p:cNvSpPr>
            <a:spLocks/>
          </p:cNvSpPr>
          <p:nvPr/>
        </p:nvSpPr>
        <p:spPr bwMode="auto">
          <a:xfrm>
            <a:off x="5486400" y="1676400"/>
            <a:ext cx="1419225" cy="622300"/>
          </a:xfrm>
          <a:custGeom>
            <a:avLst/>
            <a:gdLst>
              <a:gd name="T0" fmla="*/ 2147483647 w 23052"/>
              <a:gd name="T1" fmla="*/ 2147483647 h 39909"/>
              <a:gd name="T2" fmla="*/ 2147483647 w 23052"/>
              <a:gd name="T3" fmla="*/ 0 h 39909"/>
              <a:gd name="T4" fmla="*/ 2147483647 w 23052"/>
              <a:gd name="T5" fmla="*/ 2147483647 h 3990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052" h="39909" fill="none" extrusionOk="0">
                <a:moveTo>
                  <a:pt x="23052" y="39860"/>
                </a:moveTo>
                <a:cubicBezTo>
                  <a:pt x="22568" y="39892"/>
                  <a:pt x="22084" y="39908"/>
                  <a:pt x="21600" y="39909"/>
                </a:cubicBezTo>
                <a:cubicBezTo>
                  <a:pt x="9670" y="39909"/>
                  <a:pt x="0" y="30238"/>
                  <a:pt x="0" y="18309"/>
                </a:cubicBezTo>
                <a:cubicBezTo>
                  <a:pt x="-1" y="10866"/>
                  <a:pt x="3831" y="3948"/>
                  <a:pt x="10139" y="0"/>
                </a:cubicBezTo>
              </a:path>
              <a:path w="23052" h="39909" stroke="0" extrusionOk="0">
                <a:moveTo>
                  <a:pt x="23052" y="39860"/>
                </a:moveTo>
                <a:cubicBezTo>
                  <a:pt x="22568" y="39892"/>
                  <a:pt x="22084" y="39908"/>
                  <a:pt x="21600" y="39909"/>
                </a:cubicBezTo>
                <a:cubicBezTo>
                  <a:pt x="9670" y="39909"/>
                  <a:pt x="0" y="30238"/>
                  <a:pt x="0" y="18309"/>
                </a:cubicBezTo>
                <a:cubicBezTo>
                  <a:pt x="-1" y="10866"/>
                  <a:pt x="3831" y="3948"/>
                  <a:pt x="10139" y="0"/>
                </a:cubicBezTo>
                <a:lnTo>
                  <a:pt x="21600" y="18309"/>
                </a:lnTo>
                <a:lnTo>
                  <a:pt x="23052" y="3986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40" name="Arc 24"/>
          <p:cNvSpPr>
            <a:spLocks/>
          </p:cNvSpPr>
          <p:nvPr/>
        </p:nvSpPr>
        <p:spPr bwMode="auto">
          <a:xfrm>
            <a:off x="4724400" y="4572000"/>
            <a:ext cx="381000" cy="152400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41" name="Arc 25"/>
          <p:cNvSpPr>
            <a:spLocks/>
          </p:cNvSpPr>
          <p:nvPr/>
        </p:nvSpPr>
        <p:spPr bwMode="auto">
          <a:xfrm>
            <a:off x="5181600" y="3962400"/>
            <a:ext cx="533400" cy="379413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42" name="Arc 26"/>
          <p:cNvSpPr>
            <a:spLocks/>
          </p:cNvSpPr>
          <p:nvPr/>
        </p:nvSpPr>
        <p:spPr bwMode="auto">
          <a:xfrm>
            <a:off x="7315200" y="4724400"/>
            <a:ext cx="533400" cy="379413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43" name="Arc 27"/>
          <p:cNvSpPr>
            <a:spLocks/>
          </p:cNvSpPr>
          <p:nvPr/>
        </p:nvSpPr>
        <p:spPr bwMode="auto">
          <a:xfrm>
            <a:off x="3505200" y="4800600"/>
            <a:ext cx="674688" cy="152400"/>
          </a:xfrm>
          <a:custGeom>
            <a:avLst/>
            <a:gdLst>
              <a:gd name="T0" fmla="*/ 2147483647 w 25613"/>
              <a:gd name="T1" fmla="*/ 2147483647 h 21600"/>
              <a:gd name="T2" fmla="*/ 0 w 25613"/>
              <a:gd name="T3" fmla="*/ 2147483647 h 21600"/>
              <a:gd name="T4" fmla="*/ 2147483647 w 25613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613" h="21600" fill="none" extrusionOk="0">
                <a:moveTo>
                  <a:pt x="25612" y="21041"/>
                </a:moveTo>
                <a:cubicBezTo>
                  <a:pt x="24013" y="21412"/>
                  <a:pt x="22376" y="21599"/>
                  <a:pt x="20735" y="21600"/>
                </a:cubicBezTo>
                <a:cubicBezTo>
                  <a:pt x="11136" y="21600"/>
                  <a:pt x="2690" y="15266"/>
                  <a:pt x="0" y="6052"/>
                </a:cubicBezTo>
              </a:path>
              <a:path w="25613" h="21600" stroke="0" extrusionOk="0">
                <a:moveTo>
                  <a:pt x="25612" y="21041"/>
                </a:moveTo>
                <a:cubicBezTo>
                  <a:pt x="24013" y="21412"/>
                  <a:pt x="22376" y="21599"/>
                  <a:pt x="20735" y="21600"/>
                </a:cubicBezTo>
                <a:cubicBezTo>
                  <a:pt x="11136" y="21600"/>
                  <a:pt x="2690" y="15266"/>
                  <a:pt x="0" y="6052"/>
                </a:cubicBezTo>
                <a:lnTo>
                  <a:pt x="20735" y="0"/>
                </a:lnTo>
                <a:lnTo>
                  <a:pt x="25612" y="21041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44" name="Arc 28"/>
          <p:cNvSpPr>
            <a:spLocks/>
          </p:cNvSpPr>
          <p:nvPr/>
        </p:nvSpPr>
        <p:spPr bwMode="auto">
          <a:xfrm>
            <a:off x="3505200" y="4038600"/>
            <a:ext cx="533400" cy="304800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45" name="Arc 29"/>
          <p:cNvSpPr>
            <a:spLocks/>
          </p:cNvSpPr>
          <p:nvPr/>
        </p:nvSpPr>
        <p:spPr bwMode="auto">
          <a:xfrm>
            <a:off x="4419600" y="3581400"/>
            <a:ext cx="533400" cy="379413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46" name="Arc 30"/>
          <p:cNvSpPr>
            <a:spLocks/>
          </p:cNvSpPr>
          <p:nvPr/>
        </p:nvSpPr>
        <p:spPr bwMode="auto">
          <a:xfrm>
            <a:off x="5257800" y="3276600"/>
            <a:ext cx="533400" cy="304800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6280" y="43200"/>
                  <a:pt x="15616" y="43169"/>
                  <a:pt x="14955" y="43108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6280" y="43200"/>
                  <a:pt x="15616" y="43169"/>
                  <a:pt x="14955" y="43108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47" name="Arc 31"/>
          <p:cNvSpPr>
            <a:spLocks/>
          </p:cNvSpPr>
          <p:nvPr/>
        </p:nvSpPr>
        <p:spPr bwMode="auto">
          <a:xfrm>
            <a:off x="7924800" y="3505200"/>
            <a:ext cx="533400" cy="304800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48" name="Arc 32"/>
          <p:cNvSpPr>
            <a:spLocks/>
          </p:cNvSpPr>
          <p:nvPr/>
        </p:nvSpPr>
        <p:spPr bwMode="auto">
          <a:xfrm>
            <a:off x="8534400" y="4038600"/>
            <a:ext cx="533400" cy="379413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49" name="Arc 33"/>
          <p:cNvSpPr>
            <a:spLocks/>
          </p:cNvSpPr>
          <p:nvPr/>
        </p:nvSpPr>
        <p:spPr bwMode="auto">
          <a:xfrm>
            <a:off x="6858000" y="3276600"/>
            <a:ext cx="533400" cy="304800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50" name="Arc 34"/>
          <p:cNvSpPr>
            <a:spLocks/>
          </p:cNvSpPr>
          <p:nvPr/>
        </p:nvSpPr>
        <p:spPr bwMode="auto">
          <a:xfrm>
            <a:off x="6172200" y="4495800"/>
            <a:ext cx="381000" cy="228600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51" name="Arc 35"/>
          <p:cNvSpPr>
            <a:spLocks/>
          </p:cNvSpPr>
          <p:nvPr/>
        </p:nvSpPr>
        <p:spPr bwMode="auto">
          <a:xfrm flipH="1">
            <a:off x="4724400" y="4572000"/>
            <a:ext cx="207963" cy="920750"/>
          </a:xfrm>
          <a:custGeom>
            <a:avLst/>
            <a:gdLst>
              <a:gd name="T0" fmla="*/ 2147483647 w 21600"/>
              <a:gd name="T1" fmla="*/ 0 h 19980"/>
              <a:gd name="T2" fmla="*/ 2147483647 w 21600"/>
              <a:gd name="T3" fmla="*/ 2147483647 h 19980"/>
              <a:gd name="T4" fmla="*/ 0 w 21600"/>
              <a:gd name="T5" fmla="*/ 2147483647 h 199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9980" fill="none" extrusionOk="0">
                <a:moveTo>
                  <a:pt x="8739" y="-1"/>
                </a:moveTo>
                <a:cubicBezTo>
                  <a:pt x="16557" y="3458"/>
                  <a:pt x="21600" y="11203"/>
                  <a:pt x="21600" y="19753"/>
                </a:cubicBezTo>
                <a:cubicBezTo>
                  <a:pt x="21600" y="19828"/>
                  <a:pt x="21599" y="19904"/>
                  <a:pt x="21598" y="19979"/>
                </a:cubicBezTo>
              </a:path>
              <a:path w="21600" h="19980" stroke="0" extrusionOk="0">
                <a:moveTo>
                  <a:pt x="8739" y="-1"/>
                </a:moveTo>
                <a:cubicBezTo>
                  <a:pt x="16557" y="3458"/>
                  <a:pt x="21600" y="11203"/>
                  <a:pt x="21600" y="19753"/>
                </a:cubicBezTo>
                <a:cubicBezTo>
                  <a:pt x="21600" y="19828"/>
                  <a:pt x="21599" y="19904"/>
                  <a:pt x="21598" y="19979"/>
                </a:cubicBezTo>
                <a:lnTo>
                  <a:pt x="0" y="19753"/>
                </a:lnTo>
                <a:lnTo>
                  <a:pt x="8739" y="-1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52" name="Arc 36"/>
          <p:cNvSpPr>
            <a:spLocks/>
          </p:cNvSpPr>
          <p:nvPr/>
        </p:nvSpPr>
        <p:spPr bwMode="auto">
          <a:xfrm flipH="1">
            <a:off x="7391400" y="4876800"/>
            <a:ext cx="207963" cy="936625"/>
          </a:xfrm>
          <a:custGeom>
            <a:avLst/>
            <a:gdLst>
              <a:gd name="T0" fmla="*/ 2147483647 w 21600"/>
              <a:gd name="T1" fmla="*/ 0 h 20325"/>
              <a:gd name="T2" fmla="*/ 2147483647 w 21600"/>
              <a:gd name="T3" fmla="*/ 2147483647 h 20325"/>
              <a:gd name="T4" fmla="*/ 0 w 21600"/>
              <a:gd name="T5" fmla="*/ 2147483647 h 20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325" fill="none" extrusionOk="0">
                <a:moveTo>
                  <a:pt x="8739" y="-1"/>
                </a:moveTo>
                <a:cubicBezTo>
                  <a:pt x="16557" y="3458"/>
                  <a:pt x="21600" y="11203"/>
                  <a:pt x="21600" y="19753"/>
                </a:cubicBezTo>
                <a:cubicBezTo>
                  <a:pt x="21600" y="19943"/>
                  <a:pt x="21597" y="20134"/>
                  <a:pt x="21592" y="20325"/>
                </a:cubicBezTo>
              </a:path>
              <a:path w="21600" h="20325" stroke="0" extrusionOk="0">
                <a:moveTo>
                  <a:pt x="8739" y="-1"/>
                </a:moveTo>
                <a:cubicBezTo>
                  <a:pt x="16557" y="3458"/>
                  <a:pt x="21600" y="11203"/>
                  <a:pt x="21600" y="19753"/>
                </a:cubicBezTo>
                <a:cubicBezTo>
                  <a:pt x="21600" y="19943"/>
                  <a:pt x="21597" y="20134"/>
                  <a:pt x="21592" y="20325"/>
                </a:cubicBezTo>
                <a:lnTo>
                  <a:pt x="0" y="19753"/>
                </a:lnTo>
                <a:lnTo>
                  <a:pt x="8739" y="-1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53" name="AutoShape 37"/>
          <p:cNvSpPr>
            <a:spLocks noChangeArrowheads="1"/>
          </p:cNvSpPr>
          <p:nvPr/>
        </p:nvSpPr>
        <p:spPr bwMode="auto">
          <a:xfrm>
            <a:off x="1600200" y="228600"/>
            <a:ext cx="152400" cy="6477000"/>
          </a:xfrm>
          <a:prstGeom prst="upArrow">
            <a:avLst>
              <a:gd name="adj1" fmla="val 50000"/>
              <a:gd name="adj2" fmla="val 106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850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b="1" smtClean="0">
                <a:solidFill>
                  <a:schemeClr val="accent2"/>
                </a:solidFill>
                <a:ea typeface="楷体_GB2312" pitchFamily="49" charset="-122"/>
              </a:rPr>
              <a:t>脉冲星自转减慢（现有理论）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457200" y="15240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zh-CN" altLang="zh-CN" sz="4400">
              <a:solidFill>
                <a:schemeClr val="tx2"/>
              </a:solidFill>
            </a:endParaRPr>
          </a:p>
        </p:txBody>
      </p:sp>
      <p:sp>
        <p:nvSpPr>
          <p:cNvPr id="714756" name="Rectangle 4"/>
          <p:cNvSpPr>
            <a:spLocks noChangeArrowheads="1"/>
          </p:cNvSpPr>
          <p:nvPr/>
        </p:nvSpPr>
        <p:spPr bwMode="auto">
          <a:xfrm>
            <a:off x="152400" y="1371600"/>
            <a:ext cx="7315200" cy="497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磁偶极模型</a:t>
            </a:r>
            <a:r>
              <a:rPr lang="en-US" altLang="zh-CN" sz="320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标准模型</a:t>
            </a:r>
            <a:r>
              <a:rPr lang="en-US" altLang="zh-CN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, 1968</a:t>
            </a:r>
            <a:r>
              <a:rPr lang="en-US" altLang="zh-CN" sz="320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)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超流涡旋的中微子辐射</a:t>
            </a:r>
          </a:p>
          <a:p>
            <a:pPr>
              <a:spcBef>
                <a:spcPct val="50000"/>
              </a:spcBef>
              <a:defRPr/>
            </a:pP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en-US" altLang="zh-CN" sz="320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(Peng et al., 1982)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盘吸积模型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脉冲星表面电流效应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诞生初期的引力波辐射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磁层表面欧姆加热</a:t>
            </a:r>
          </a:p>
        </p:txBody>
      </p:sp>
    </p:spTree>
    <p:extLst>
      <p:ext uri="{BB962C8B-B14F-4D97-AF65-F5344CB8AC3E}">
        <p14:creationId xmlns:p14="http://schemas.microsoft.com/office/powerpoint/2010/main" val="150791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851275" cy="10525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3200" b="1" smtClean="0">
                <a:ea typeface="方正舒体" pitchFamily="2" charset="-122"/>
              </a:rPr>
              <a:t>脉冲星辐射的磁偶极模型</a:t>
            </a:r>
            <a:r>
              <a:rPr lang="en-US" altLang="zh-CN" sz="2400" b="1" smtClean="0">
                <a:solidFill>
                  <a:schemeClr val="accent2"/>
                </a:solidFill>
                <a:ea typeface="方正舒体" pitchFamily="2" charset="-122"/>
              </a:rPr>
              <a:t>(</a:t>
            </a:r>
            <a:r>
              <a:rPr lang="zh-CN" altLang="en-US" sz="2400" b="1" smtClean="0">
                <a:solidFill>
                  <a:schemeClr val="accent2"/>
                </a:solidFill>
                <a:ea typeface="方正舒体" pitchFamily="2" charset="-122"/>
              </a:rPr>
              <a:t>标准模型</a:t>
            </a:r>
            <a:r>
              <a:rPr lang="en-US" altLang="zh-CN" sz="2400" b="1" smtClean="0">
                <a:solidFill>
                  <a:schemeClr val="accent2"/>
                </a:solidFill>
                <a:ea typeface="方正舒体" pitchFamily="2" charset="-122"/>
              </a:rPr>
              <a:t>,1969</a:t>
            </a:r>
            <a:r>
              <a:rPr lang="en-US" altLang="zh-CN" b="1" smtClean="0"/>
              <a:t> </a:t>
            </a:r>
            <a:r>
              <a:rPr lang="en-US" altLang="zh-CN" sz="2400" b="1" smtClean="0">
                <a:solidFill>
                  <a:srgbClr val="0000CC"/>
                </a:solidFill>
              </a:rPr>
              <a:t>)</a:t>
            </a:r>
            <a:endParaRPr lang="en-US" altLang="zh-CN" sz="2400" smtClean="0">
              <a:solidFill>
                <a:srgbClr val="0000CC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590800"/>
            <a:ext cx="5257800" cy="4267200"/>
          </a:xfrm>
          <a:noFill/>
        </p:spPr>
        <p:txBody>
          <a:bodyPr/>
          <a:lstStyle/>
          <a:p>
            <a:pPr eaLnBrk="1" hangingPunct="1"/>
            <a:r>
              <a:rPr lang="zh-CN" altLang="en-US" b="1" smtClean="0">
                <a:ea typeface="方正舒体" pitchFamily="2" charset="-122"/>
              </a:rPr>
              <a:t>辐射功率</a:t>
            </a:r>
          </a:p>
          <a:p>
            <a:pPr eaLnBrk="1" hangingPunct="1"/>
            <a:r>
              <a:rPr lang="zh-CN" altLang="en-US" b="1" smtClean="0">
                <a:ea typeface="方正舒体" pitchFamily="2" charset="-122"/>
              </a:rPr>
              <a:t>自转能减慢</a:t>
            </a:r>
          </a:p>
          <a:p>
            <a:pPr eaLnBrk="1" hangingPunct="1"/>
            <a:endParaRPr lang="zh-CN" altLang="en-US" sz="2800" smtClean="0">
              <a:ea typeface="方正舒体" pitchFamily="2" charset="-122"/>
            </a:endParaRPr>
          </a:p>
          <a:p>
            <a:pPr eaLnBrk="1" hangingPunct="1"/>
            <a:r>
              <a:rPr lang="zh-CN" altLang="en-US" b="1" smtClean="0">
                <a:ea typeface="方正舒体" pitchFamily="2" charset="-122"/>
              </a:rPr>
              <a:t>  磁场</a:t>
            </a:r>
          </a:p>
          <a:p>
            <a:pPr eaLnBrk="1" hangingPunct="1"/>
            <a:r>
              <a:rPr lang="zh-CN" altLang="en-US" b="1" smtClean="0">
                <a:ea typeface="方正舒体" pitchFamily="2" charset="-122"/>
              </a:rPr>
              <a:t>特征年龄</a:t>
            </a:r>
            <a:endParaRPr lang="zh-CN" altLang="en-US" sz="2800" smtClean="0">
              <a:ea typeface="MingLiU" pitchFamily="49" charset="-120"/>
            </a:endParaRP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505200"/>
            <a:ext cx="33528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362200"/>
            <a:ext cx="52578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9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200400"/>
            <a:ext cx="19812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9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962400"/>
            <a:ext cx="220980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9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62600"/>
            <a:ext cx="4876800" cy="119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9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876800"/>
            <a:ext cx="12192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1994" name="Object 10"/>
          <p:cNvGraphicFramePr>
            <a:graphicFrameLocks noChangeAspect="1"/>
          </p:cNvGraphicFramePr>
          <p:nvPr/>
        </p:nvGraphicFramePr>
        <p:xfrm>
          <a:off x="395288" y="1557338"/>
          <a:ext cx="2370137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r:id="rId9" imgW="863225" imgH="393529" progId="Equation.3">
                  <p:embed/>
                </p:oleObj>
              </mc:Choice>
              <mc:Fallback>
                <p:oleObj r:id="rId9" imgW="86322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557338"/>
                        <a:ext cx="2370137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5" name="Object 11"/>
          <p:cNvGraphicFramePr>
            <a:graphicFrameLocks noChangeAspect="1"/>
          </p:cNvGraphicFramePr>
          <p:nvPr/>
        </p:nvGraphicFramePr>
        <p:xfrm>
          <a:off x="4140200" y="1484313"/>
          <a:ext cx="2520950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r:id="rId11" imgW="787058" imgH="393529" progId="Equation.3">
                  <p:embed/>
                </p:oleObj>
              </mc:Choice>
              <mc:Fallback>
                <p:oleObj r:id="rId11" imgW="78705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1484313"/>
                        <a:ext cx="2520950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6" name="Object 12"/>
          <p:cNvGraphicFramePr>
            <a:graphicFrameLocks noChangeAspect="1"/>
          </p:cNvGraphicFramePr>
          <p:nvPr/>
        </p:nvGraphicFramePr>
        <p:xfrm>
          <a:off x="6948488" y="0"/>
          <a:ext cx="2195512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r:id="rId13" imgW="799753" imgH="393529" progId="Equation.3">
                  <p:embed/>
                </p:oleObj>
              </mc:Choice>
              <mc:Fallback>
                <p:oleObj r:id="rId13" imgW="79975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0"/>
                        <a:ext cx="2195512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7" name="Object 13"/>
          <p:cNvGraphicFramePr>
            <a:graphicFrameLocks noChangeAspect="1"/>
          </p:cNvGraphicFramePr>
          <p:nvPr/>
        </p:nvGraphicFramePr>
        <p:xfrm>
          <a:off x="7524750" y="1341438"/>
          <a:ext cx="129540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r:id="rId15" imgW="533169" imgH="393529" progId="Equation.3">
                  <p:embed/>
                </p:oleObj>
              </mc:Choice>
              <mc:Fallback>
                <p:oleObj r:id="rId15" imgW="53316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0" y="1341438"/>
                        <a:ext cx="129540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0" y="3233738"/>
            <a:ext cx="91440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1000"/>
              <a:t>,</a:t>
            </a:r>
            <a:r>
              <a:rPr lang="en-US" altLang="zh-CN" sz="1100"/>
              <a:t> </a:t>
            </a:r>
            <a:endParaRPr lang="en-US" altLang="zh-CN" sz="2400"/>
          </a:p>
        </p:txBody>
      </p:sp>
      <p:graphicFrame>
        <p:nvGraphicFramePr>
          <p:cNvPr id="41999" name="Object 15"/>
          <p:cNvGraphicFramePr>
            <a:graphicFrameLocks noChangeAspect="1"/>
          </p:cNvGraphicFramePr>
          <p:nvPr/>
        </p:nvGraphicFramePr>
        <p:xfrm>
          <a:off x="3924300" y="115888"/>
          <a:ext cx="2684463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r:id="rId17" imgW="888614" imgH="393529" progId="Equation.3">
                  <p:embed/>
                </p:oleObj>
              </mc:Choice>
              <mc:Fallback>
                <p:oleObj r:id="rId17" imgW="88861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115888"/>
                        <a:ext cx="2684463" cy="118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957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152400"/>
            <a:ext cx="5683250" cy="10445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zh-CN" altLang="en-US" sz="3200" b="1" dirty="0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中子超流涡旋的两种辐射</a:t>
            </a:r>
            <a:br>
              <a:rPr lang="zh-CN" altLang="en-US" sz="3200" b="1" dirty="0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</a:br>
            <a:r>
              <a:rPr lang="zh-CN" altLang="en-US" sz="3200" b="1" dirty="0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TW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––</a:t>
            </a:r>
            <a:r>
              <a:rPr lang="en-US" altLang="zh-CN" sz="4000" dirty="0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2800" b="1" dirty="0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  <a:cs typeface="Times New Roman" pitchFamily="18" charset="0"/>
              </a:rPr>
              <a:t>31</a:t>
            </a:r>
            <a:r>
              <a:rPr lang="zh-CN" altLang="en-US" sz="2800" b="1" dirty="0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  <a:cs typeface="Times New Roman" pitchFamily="18" charset="0"/>
              </a:rPr>
              <a:t>年前我们的研究</a:t>
            </a:r>
          </a:p>
        </p:txBody>
      </p:sp>
      <p:sp>
        <p:nvSpPr>
          <p:cNvPr id="715779" name="Rectangle 3"/>
          <p:cNvSpPr>
            <a:spLocks noChangeArrowheads="1"/>
          </p:cNvSpPr>
          <p:nvPr/>
        </p:nvSpPr>
        <p:spPr bwMode="auto">
          <a:xfrm>
            <a:off x="0" y="1341438"/>
            <a:ext cx="9144000" cy="4635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Wingdings" pitchFamily="2" charset="2"/>
              <a:buAutoNum type="arabicParenR"/>
              <a:defRPr/>
            </a:pP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中微子回旋辐射</a:t>
            </a:r>
            <a:r>
              <a:rPr lang="en-US" altLang="zh-TW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楷体_GB2312" pitchFamily="49" charset="-122"/>
              </a:rPr>
              <a:t>––</a:t>
            </a:r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For Spin down 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altLang="zh-CN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Peng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, Huang &amp; Huang  1982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)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zh-TW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原理:</a:t>
            </a:r>
            <a:r>
              <a:rPr lang="zh-CN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按照粒子物理学中</a:t>
            </a:r>
            <a:r>
              <a:rPr lang="en-US" altLang="zh-TW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Wenberg</a:t>
            </a:r>
            <a:r>
              <a:rPr lang="en-US" altLang="zh-TW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TW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楷体_GB2312" pitchFamily="49" charset="-122"/>
              </a:rPr>
              <a:t>–</a:t>
            </a:r>
            <a:r>
              <a:rPr lang="en-US" altLang="zh-TW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 Salam </a:t>
            </a:r>
            <a:r>
              <a:rPr lang="zh-TW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弱电统一理论,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zh-TW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作回旋运动的中子会辐射中微子-反中微子对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altLang="zh-CN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类似于</a:t>
            </a:r>
            <a:r>
              <a:rPr lang="zh-TW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作回旋运动的电子会辐射一对光子)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zh-TW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出射的中微子直接逃逸出中子星,消耗中子星转动能，带走角动量，使脉冲星自转减慢。</a:t>
            </a:r>
            <a:endParaRPr lang="zh-CN" alt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2) 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各向异性的中子超流涡旋的磁偶极辐射</a:t>
            </a:r>
            <a:r>
              <a:rPr lang="en-US" altLang="zh-TW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楷体_GB2312" pitchFamily="49" charset="-122"/>
              </a:rPr>
              <a:t>––</a:t>
            </a:r>
            <a:r>
              <a:rPr lang="en-US" altLang="zh-TW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TW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For  Heating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zh-TW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原理: </a:t>
            </a:r>
            <a:r>
              <a:rPr lang="en-US" altLang="zh-CN" sz="24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P</a:t>
            </a:r>
            <a:r>
              <a:rPr lang="en-US" altLang="zh-CN" sz="2400" b="1" baseline="-30000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2 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中子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Cooper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对具有磁矩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在回旋运动中它产生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(x-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射线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辐射。被中子星物质吸收而使中子星加热。</a:t>
            </a:r>
            <a:endParaRPr lang="en-US" altLang="zh-TW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altLang="zh-CN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Peng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, Huang &amp; Huang, 1980 ; Huang, </a:t>
            </a:r>
            <a:r>
              <a:rPr lang="en-US" altLang="zh-CN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Lingenfelter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, </a:t>
            </a:r>
            <a:r>
              <a:rPr lang="en-US" altLang="zh-CN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Peng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 and Huang, 1982)</a:t>
            </a:r>
          </a:p>
        </p:txBody>
      </p:sp>
    </p:spTree>
    <p:extLst>
      <p:ext uri="{BB962C8B-B14F-4D97-AF65-F5344CB8AC3E}">
        <p14:creationId xmlns:p14="http://schemas.microsoft.com/office/powerpoint/2010/main" val="132732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3600" b="1" smtClean="0">
                <a:latin typeface="楷体_GB2312" pitchFamily="49" charset="-122"/>
                <a:ea typeface="楷体_GB2312" pitchFamily="49" charset="-122"/>
              </a:rPr>
              <a:t>脉冲星</a:t>
            </a:r>
            <a:r>
              <a:rPr lang="en-US" altLang="zh-CN" sz="3600" b="1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3600" b="1" smtClean="0">
                <a:latin typeface="楷体_GB2312" pitchFamily="49" charset="-122"/>
                <a:ea typeface="楷体_GB2312" pitchFamily="49" charset="-122"/>
              </a:rPr>
              <a:t>自转减慢</a:t>
            </a:r>
            <a:r>
              <a:rPr lang="en-US" altLang="zh-CN" sz="3600" b="1" smtClean="0"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3600" b="1" smtClean="0">
                <a:latin typeface="楷体_GB2312" pitchFamily="49" charset="-122"/>
                <a:ea typeface="楷体_GB2312" pitchFamily="49" charset="-122"/>
              </a:rPr>
              <a:t>混杂</a:t>
            </a:r>
            <a:r>
              <a:rPr lang="en-US" altLang="zh-CN" sz="3600" b="1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altLang="zh-CN" sz="3600" b="1" smtClean="0">
                <a:ea typeface="楷体_GB2312" pitchFamily="49" charset="-122"/>
              </a:rPr>
              <a:t>Hybrid</a:t>
            </a:r>
            <a:r>
              <a:rPr lang="en-US" altLang="zh-CN" sz="3600" b="1" smtClean="0"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3600" b="1" smtClean="0">
                <a:latin typeface="楷体_GB2312" pitchFamily="49" charset="-122"/>
                <a:ea typeface="楷体_GB2312" pitchFamily="49" charset="-122"/>
              </a:rPr>
              <a:t>模型</a:t>
            </a:r>
          </a:p>
        </p:txBody>
      </p:sp>
      <p:sp>
        <p:nvSpPr>
          <p:cNvPr id="716803" name="Rectangle 3"/>
          <p:cNvSpPr>
            <a:spLocks noChangeArrowheads="1"/>
          </p:cNvSpPr>
          <p:nvPr/>
        </p:nvSpPr>
        <p:spPr bwMode="auto">
          <a:xfrm>
            <a:off x="838200" y="838200"/>
            <a:ext cx="78486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zh-CN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脉冲星转动动能损失率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zh-CN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 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zh-CN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周期增长率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endParaRPr lang="zh-CN" alt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endParaRPr lang="zh-CN" alt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endParaRPr lang="zh-CN" altLang="en-US" sz="3200" u="sng" dirty="0"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zh-CN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超流涡旋的演化</a:t>
            </a:r>
            <a:r>
              <a:rPr lang="en-US" altLang="zh-CN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假设</a:t>
            </a:r>
            <a:r>
              <a:rPr lang="en-US" altLang="zh-CN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)</a:t>
            </a:r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4000"/>
            <a:ext cx="3200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67000"/>
            <a:ext cx="373380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03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029200"/>
            <a:ext cx="4114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03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715000"/>
            <a:ext cx="6019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3833813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44041" name="Object 9"/>
          <p:cNvGraphicFramePr>
            <a:graphicFrameLocks noChangeAspect="1"/>
          </p:cNvGraphicFramePr>
          <p:nvPr/>
        </p:nvGraphicFramePr>
        <p:xfrm>
          <a:off x="1371600" y="3810000"/>
          <a:ext cx="281940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r:id="rId7" imgW="1473200" imgH="241300" progId="Equation.3">
                  <p:embed/>
                </p:oleObj>
              </mc:Choice>
              <mc:Fallback>
                <p:oleObj r:id="rId7" imgW="14732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10000"/>
                        <a:ext cx="2819400" cy="4556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3843338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44043" name="Object 11"/>
          <p:cNvGraphicFramePr>
            <a:graphicFrameLocks noChangeAspect="1"/>
          </p:cNvGraphicFramePr>
          <p:nvPr/>
        </p:nvGraphicFramePr>
        <p:xfrm>
          <a:off x="4648200" y="3810000"/>
          <a:ext cx="28194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9" imgW="1409088" imgH="241195" progId="Equation.3">
                  <p:embed/>
                </p:oleObj>
              </mc:Choice>
              <mc:Fallback>
                <p:oleObj name="Equation" r:id="rId9" imgW="1409088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810000"/>
                        <a:ext cx="2819400" cy="4762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551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0" y="0"/>
            <a:ext cx="14478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3600" b="1" smtClean="0">
                <a:solidFill>
                  <a:schemeClr val="accent2"/>
                </a:solidFill>
                <a:ea typeface="楷体_GB2312" pitchFamily="49" charset="-122"/>
              </a:rPr>
              <a:t>比较</a:t>
            </a:r>
          </a:p>
        </p:txBody>
      </p:sp>
      <p:sp>
        <p:nvSpPr>
          <p:cNvPr id="717827" name="Rectangle 3"/>
          <p:cNvSpPr>
            <a:spLocks noChangeArrowheads="1"/>
          </p:cNvSpPr>
          <p:nvPr/>
        </p:nvSpPr>
        <p:spPr bwMode="auto">
          <a:xfrm>
            <a:off x="4953000" y="762000"/>
            <a:ext cx="2743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磁偶极辐射模型</a:t>
            </a:r>
          </a:p>
        </p:txBody>
      </p:sp>
      <p:sp>
        <p:nvSpPr>
          <p:cNvPr id="717828" name="Rectangle 4"/>
          <p:cNvSpPr>
            <a:spLocks noChangeArrowheads="1"/>
          </p:cNvSpPr>
          <p:nvPr/>
        </p:nvSpPr>
        <p:spPr bwMode="auto">
          <a:xfrm>
            <a:off x="611188" y="762000"/>
            <a:ext cx="312261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混杂</a:t>
            </a:r>
            <a:r>
              <a:rPr lang="en-US" altLang="zh-CN" sz="2400" b="1" dirty="0">
                <a:solidFill>
                  <a:schemeClr val="tx2"/>
                </a:solidFill>
              </a:rPr>
              <a:t>(Hybrid)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模型</a:t>
            </a:r>
          </a:p>
        </p:txBody>
      </p:sp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12888"/>
            <a:ext cx="34194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435100"/>
            <a:ext cx="1476375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346325"/>
            <a:ext cx="1631950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6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70125"/>
            <a:ext cx="3341688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65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60725"/>
            <a:ext cx="37306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66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411538"/>
            <a:ext cx="3652838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67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484688"/>
            <a:ext cx="2643188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68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300" y="5334000"/>
            <a:ext cx="1077913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5069" name="Object 13"/>
          <p:cNvGraphicFramePr>
            <a:graphicFrameLocks noChangeAspect="1"/>
          </p:cNvGraphicFramePr>
          <p:nvPr/>
        </p:nvGraphicFramePr>
        <p:xfrm>
          <a:off x="1219200" y="5257800"/>
          <a:ext cx="233203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11" imgW="876300" imgH="203200" progId="Equation.DSMT4">
                  <p:embed/>
                </p:oleObj>
              </mc:Choice>
              <mc:Fallback>
                <p:oleObj name="Equation" r:id="rId11" imgW="8763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257800"/>
                        <a:ext cx="2332038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5070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150" y="4549775"/>
            <a:ext cx="13208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4100513" y="3255963"/>
            <a:ext cx="9326562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45072" name="Object 16"/>
          <p:cNvGraphicFramePr>
            <a:graphicFrameLocks noChangeAspect="1"/>
          </p:cNvGraphicFramePr>
          <p:nvPr/>
        </p:nvGraphicFramePr>
        <p:xfrm>
          <a:off x="4419600" y="4648200"/>
          <a:ext cx="19431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r:id="rId14" imgW="939392" imgH="203112" progId="Equation.3">
                  <p:embed/>
                </p:oleObj>
              </mc:Choice>
              <mc:Fallback>
                <p:oleObj r:id="rId14" imgW="939392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648200"/>
                        <a:ext cx="1943100" cy="4127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41" name="Rectangle 17"/>
          <p:cNvSpPr>
            <a:spLocks noChangeArrowheads="1"/>
          </p:cNvSpPr>
          <p:nvPr/>
        </p:nvSpPr>
        <p:spPr bwMode="auto">
          <a:xfrm>
            <a:off x="1371600" y="5334000"/>
            <a:ext cx="2286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l-GR" altLang="zh-CN" dirty="0">
                <a:effectLst>
                  <a:outerShdw blurRad="38100" dist="38100" dir="2700000" algn="tl">
                    <a:srgbClr val="C0C0C0"/>
                  </a:outerShdw>
                </a:effectLst>
                <a:ea typeface="宋体"/>
                <a:sym typeface="Math1" pitchFamily="2" charset="2"/>
              </a:rPr>
              <a:t>β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sym typeface="Math1" pitchFamily="2" charset="2"/>
              </a:rPr>
              <a:t>&lt; 3  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/>
                <a:ea typeface="宋体"/>
                <a:sym typeface="Mathematica1" pitchFamily="2" charset="2"/>
              </a:rPr>
              <a:t>→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sym typeface="Math1" pitchFamily="2" charset="2"/>
              </a:rPr>
              <a:t> n &lt;3</a:t>
            </a:r>
            <a:endParaRPr lang="en-US" altLang="zh-CN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122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zh-CN" sz="4000" smtClean="0">
                <a:solidFill>
                  <a:schemeClr val="accent2"/>
                </a:solidFill>
              </a:rPr>
              <a:t>Malov</a:t>
            </a:r>
            <a:r>
              <a:rPr lang="zh-CN" altLang="en-US" sz="4000" b="1" smtClean="0">
                <a:solidFill>
                  <a:schemeClr val="accent2"/>
                </a:solidFill>
                <a:ea typeface="楷体_GB2312" pitchFamily="49" charset="-122"/>
              </a:rPr>
              <a:t>统计</a:t>
            </a:r>
            <a:r>
              <a:rPr lang="en-US" altLang="zh-CN" sz="2400" smtClean="0"/>
              <a:t>(2001,Astronomy Reports, Vol.45,389)</a:t>
            </a:r>
            <a:br>
              <a:rPr lang="en-US" altLang="zh-CN" sz="2400" smtClean="0"/>
            </a:br>
            <a:r>
              <a:rPr lang="en-US" altLang="zh-CN" sz="2400" smtClean="0"/>
              <a:t> 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ourier New" pitchFamily="49" charset="0"/>
              </a:rPr>
              <a:t>И.Φ. Ma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ЛОВ,</a:t>
            </a:r>
            <a:r>
              <a:rPr lang="en-US" altLang="zh-CN" sz="2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&lt;</a:t>
            </a:r>
            <a:r>
              <a:rPr lang="en-US" altLang="zh-CN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PAДИОПУЛЬСАРЫ</a:t>
            </a:r>
            <a:r>
              <a:rPr lang="en-US" altLang="zh-CN" sz="2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&gt;, 2004,(p.83)</a:t>
            </a:r>
            <a:r>
              <a:rPr lang="en-US" altLang="zh-CN" sz="4000" smtClean="0"/>
              <a:t>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412875"/>
            <a:ext cx="9167813" cy="7921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smtClean="0"/>
              <a:t>Log(dP/dt)</a:t>
            </a:r>
            <a:r>
              <a:rPr lang="en-US" altLang="zh-CN" sz="2400" b="1" baseline="-25000" smtClean="0"/>
              <a:t>-15</a:t>
            </a:r>
            <a:r>
              <a:rPr lang="en-US" altLang="zh-CN" sz="2400" b="1" smtClean="0"/>
              <a:t>=(1.75</a:t>
            </a:r>
            <a:r>
              <a:rPr lang="en-US" altLang="zh-CN" sz="2400" b="1" smtClean="0">
                <a:latin typeface="宋体" pitchFamily="2" charset="-122"/>
                <a:sym typeface="Mathematica1" pitchFamily="2" charset="2"/>
              </a:rPr>
              <a:t>±</a:t>
            </a:r>
            <a:r>
              <a:rPr lang="en-US" altLang="zh-CN" sz="2400" b="1" smtClean="0">
                <a:sym typeface="Math1" pitchFamily="2" charset="2"/>
              </a:rPr>
              <a:t>0.56)logP – (0.01 </a:t>
            </a:r>
            <a:r>
              <a:rPr lang="en-US" altLang="zh-CN" sz="2400" b="1" smtClean="0">
                <a:latin typeface="宋体" pitchFamily="2" charset="-122"/>
                <a:sym typeface="Mathematica1" pitchFamily="2" charset="2"/>
              </a:rPr>
              <a:t>±</a:t>
            </a:r>
            <a:r>
              <a:rPr lang="en-US" altLang="zh-CN" sz="2400" b="1" smtClean="0">
                <a:sym typeface="Math1" pitchFamily="2" charset="2"/>
              </a:rPr>
              <a:t> 0.15)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smtClean="0">
                <a:sym typeface="Math1" pitchFamily="2" charset="2"/>
              </a:rPr>
              <a:t> (</a:t>
            </a:r>
            <a:r>
              <a:rPr lang="zh-CN" altLang="en-US" sz="2400" b="1" smtClean="0">
                <a:sym typeface="Math1" pitchFamily="2" charset="2"/>
              </a:rPr>
              <a:t>对 </a:t>
            </a:r>
            <a:r>
              <a:rPr lang="en-US" altLang="zh-CN" sz="2400" b="1" smtClean="0">
                <a:sym typeface="Math1" pitchFamily="2" charset="2"/>
              </a:rPr>
              <a:t>P &gt; 1.25s </a:t>
            </a:r>
            <a:r>
              <a:rPr lang="zh-CN" altLang="en-US" sz="2400" b="1" smtClean="0">
                <a:sym typeface="Math1" pitchFamily="2" charset="2"/>
              </a:rPr>
              <a:t>脉冲星 </a:t>
            </a:r>
            <a:r>
              <a:rPr lang="en-US" altLang="zh-CN" sz="2400" b="1" smtClean="0">
                <a:sym typeface="Math1" pitchFamily="2" charset="2"/>
              </a:rPr>
              <a:t>(87</a:t>
            </a:r>
            <a:r>
              <a:rPr lang="zh-CN" altLang="en-US" sz="2400" b="1" smtClean="0">
                <a:sym typeface="Math1" pitchFamily="2" charset="2"/>
              </a:rPr>
              <a:t>个</a:t>
            </a:r>
            <a:r>
              <a:rPr lang="en-US" altLang="zh-CN" sz="2400" b="1" smtClean="0">
                <a:sym typeface="Math1" pitchFamily="2" charset="2"/>
              </a:rPr>
              <a:t>) )</a:t>
            </a:r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89138"/>
            <a:ext cx="4267200" cy="385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8853" name="Rectangle 5"/>
          <p:cNvSpPr>
            <a:spLocks noChangeArrowheads="1"/>
          </p:cNvSpPr>
          <p:nvPr/>
        </p:nvSpPr>
        <p:spPr bwMode="auto">
          <a:xfrm>
            <a:off x="0" y="2667000"/>
            <a:ext cx="5029200" cy="283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zh-CN" altLang="en-US" sz="24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对 </a:t>
            </a:r>
            <a:r>
              <a:rPr lang="en-US" altLang="zh-CN" sz="24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 &gt; 1</a:t>
            </a:r>
            <a:r>
              <a:rPr lang="en-US" altLang="zh-CN" sz="2400" baseline="30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zh-CN" sz="24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.25 </a:t>
            </a:r>
            <a:r>
              <a:rPr lang="zh-CN" altLang="en-US" sz="24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脉冲星</a:t>
            </a:r>
            <a:r>
              <a:rPr lang="zh-CN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spcBef>
                <a:spcPct val="5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zh-CN" alt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自转减慢只能由中国小组的</a:t>
            </a:r>
            <a:r>
              <a:rPr lang="en-US" altLang="zh-CN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NSV(</a:t>
            </a:r>
            <a:r>
              <a:rPr lang="zh-CN" alt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中子超流涡旋</a:t>
            </a:r>
            <a:r>
              <a:rPr lang="en-US" altLang="zh-CN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模型描述</a:t>
            </a:r>
            <a:r>
              <a:rPr lang="en-US" altLang="zh-CN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;</a:t>
            </a:r>
            <a:r>
              <a:rPr lang="en-US" altLang="zh-CN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spcBef>
                <a:spcPct val="5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zh-CN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对</a:t>
            </a:r>
            <a:r>
              <a:rPr lang="zh-CN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altLang="zh-CN" sz="24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.1 &lt; P &lt; 1</a:t>
            </a:r>
            <a:r>
              <a:rPr lang="en-US" altLang="zh-CN" sz="24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.25 </a:t>
            </a:r>
            <a:r>
              <a:rPr lang="zh-CN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脉冲星</a:t>
            </a:r>
          </a:p>
          <a:p>
            <a:pPr>
              <a:spcBef>
                <a:spcPct val="5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zh-CN" alt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自转减慢可由磁偶极辐射和</a:t>
            </a:r>
            <a:r>
              <a:rPr lang="en-US" altLang="zh-CN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NSV</a:t>
            </a:r>
            <a:r>
              <a:rPr lang="zh-CN" alt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辐射联合模型来描述。</a:t>
            </a:r>
            <a:endParaRPr lang="zh-CN" altLang="en-US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18854" name="Rectangle 6"/>
          <p:cNvSpPr>
            <a:spLocks noChangeArrowheads="1"/>
          </p:cNvSpPr>
          <p:nvPr/>
        </p:nvSpPr>
        <p:spPr bwMode="auto">
          <a:xfrm>
            <a:off x="0" y="5546725"/>
            <a:ext cx="8915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altLang="zh-CN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Peng, Huang &amp; Huang  1980; </a:t>
            </a:r>
          </a:p>
          <a:p>
            <a:pPr>
              <a:spcBef>
                <a:spcPct val="5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altLang="zh-CN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Peng, Huang &amp; Huang, 1982 ; </a:t>
            </a:r>
          </a:p>
          <a:p>
            <a:pPr>
              <a:spcBef>
                <a:spcPct val="5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altLang="zh-CN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Huang, Lingenfelter, Peng and Huang, 1982</a:t>
            </a:r>
          </a:p>
        </p:txBody>
      </p:sp>
    </p:spTree>
    <p:extLst>
      <p:ext uri="{BB962C8B-B14F-4D97-AF65-F5344CB8AC3E}">
        <p14:creationId xmlns:p14="http://schemas.microsoft.com/office/powerpoint/2010/main" val="830263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1341438"/>
          </a:xfrm>
        </p:spPr>
        <p:txBody>
          <a:bodyPr/>
          <a:lstStyle/>
          <a:p>
            <a:pPr eaLnBrk="1" hangingPunct="1"/>
            <a:r>
              <a:rPr lang="en-US" altLang="zh-CN" sz="40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40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高速中子星的中微子火箭喷流模型</a:t>
            </a:r>
            <a:r>
              <a:rPr lang="zh-CN" altLang="en-US" sz="28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/>
            </a:r>
            <a:br>
              <a:rPr lang="zh-CN" altLang="en-US" sz="28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</a:br>
            <a:r>
              <a:rPr lang="zh-CN" altLang="en-US" sz="28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（ＩＡＵ大会中子星讨论会口头报告，　</a:t>
            </a:r>
            <a:r>
              <a:rPr lang="zh-CN" altLang="en-US" sz="2800" b="1" smtClean="0">
                <a:solidFill>
                  <a:schemeClr val="accent2"/>
                </a:solidFill>
                <a:ea typeface="楷体_GB2312" pitchFamily="49" charset="-122"/>
              </a:rPr>
              <a:t>２００３）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16113"/>
            <a:ext cx="8496300" cy="49418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从我们</a:t>
            </a: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(1982)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提出的中子超流涡旋的中微子回旋辐射出发，利用左旋中微子的宇称不守恒性质，具有方向的明显不对称性。当中子星沿着自转轴线</a:t>
            </a: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同自转矢量方向相反</a:t>
            </a: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喷射中微子流的同时，中子星本身沿着自转轴正向获得一个反冲速度。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正是由于中子星不断喷射中微子流，中子星沿着自转轴正向不断获得加速。在一定的时标内，它可能达到很高的速度。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中子星的中微子辐射的能量是消耗中子星整体旋转能。而中子星空间加速是由发射的中微子流的反冲造成的。</a:t>
            </a:r>
            <a:r>
              <a:rPr lang="en-US" altLang="zh-CN" sz="2800" b="1" smtClean="0">
                <a:ea typeface="楷体_GB2312" pitchFamily="49" charset="-122"/>
                <a:cs typeface="Times New Roman" pitchFamily="18" charset="0"/>
              </a:rPr>
              <a:t>——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  <a:cs typeface="Times New Roman" pitchFamily="18" charset="0"/>
              </a:rPr>
              <a:t>即导致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中子星空间速度加速的能量是由中子星转动能量的减少转化的</a:t>
            </a:r>
          </a:p>
        </p:txBody>
      </p:sp>
    </p:spTree>
    <p:extLst>
      <p:ext uri="{BB962C8B-B14F-4D97-AF65-F5344CB8AC3E}">
        <p14:creationId xmlns:p14="http://schemas.microsoft.com/office/powerpoint/2010/main" val="371615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中子星内部物理学</a:t>
            </a:r>
            <a:r>
              <a:rPr lang="en-US" altLang="zh-CN" b="1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: </a:t>
            </a:r>
            <a:r>
              <a:rPr lang="en-US" altLang="zh-CN" b="1">
                <a:latin typeface="楷体" pitchFamily="49" charset="-122"/>
                <a:ea typeface="楷体" pitchFamily="49" charset="-122"/>
              </a:rPr>
              <a:t>凝聚态物理+核物理+粒子物理</a:t>
            </a:r>
          </a:p>
        </p:txBody>
      </p:sp>
      <p:sp>
        <p:nvSpPr>
          <p:cNvPr id="2" name="矩形 1"/>
          <p:cNvSpPr/>
          <p:nvPr/>
        </p:nvSpPr>
        <p:spPr>
          <a:xfrm>
            <a:off x="-31750" y="684213"/>
            <a:ext cx="90932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中子星壳层</a:t>
            </a:r>
            <a:r>
              <a:rPr lang="en-US" altLang="zh-CN" sz="2400" b="1" dirty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:</a:t>
            </a:r>
            <a:r>
              <a:rPr lang="en-US" altLang="zh-CN" sz="2400" dirty="0" err="1">
                <a:latin typeface="楷体" pitchFamily="49" charset="-122"/>
                <a:ea typeface="楷体" pitchFamily="49" charset="-122"/>
              </a:rPr>
              <a:t>中子数目远远高出质子数目的丰中子重原子核组成的晶格点阵。原子核的质量</a:t>
            </a:r>
            <a:r>
              <a:rPr lang="en-US" altLang="zh-CN" sz="2400" dirty="0">
                <a:latin typeface="楷体" pitchFamily="49" charset="-122"/>
                <a:ea typeface="楷体" pitchFamily="49" charset="-122"/>
              </a:rPr>
              <a:t>(</a:t>
            </a:r>
            <a:r>
              <a:rPr lang="en-US" altLang="zh-CN" sz="2400" dirty="0" err="1">
                <a:latin typeface="楷体" pitchFamily="49" charset="-122"/>
                <a:ea typeface="楷体" pitchFamily="49" charset="-122"/>
              </a:rPr>
              <a:t>结合能</a:t>
            </a:r>
            <a:r>
              <a:rPr lang="en-US" altLang="zh-CN" sz="2400" dirty="0">
                <a:latin typeface="楷体" pitchFamily="49" charset="-122"/>
                <a:ea typeface="楷体" pitchFamily="49" charset="-122"/>
              </a:rPr>
              <a:t>)</a:t>
            </a:r>
            <a:r>
              <a:rPr lang="en-US" altLang="zh-CN" sz="2400" dirty="0" err="1">
                <a:latin typeface="楷体" pitchFamily="49" charset="-122"/>
                <a:ea typeface="楷体" pitchFamily="49" charset="-122"/>
              </a:rPr>
              <a:t>公式对壳层的组分与结构起着决定性作用</a:t>
            </a:r>
            <a:r>
              <a:rPr lang="en-US" altLang="zh-CN" sz="2400" dirty="0"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2400" b="1" dirty="0">
              <a:solidFill>
                <a:schemeClr val="accent2"/>
              </a:solidFill>
              <a:latin typeface="楷体" pitchFamily="49" charset="-122"/>
              <a:ea typeface="楷体" pitchFamily="49" charset="-122"/>
            </a:endParaRPr>
          </a:p>
          <a:p>
            <a:pPr>
              <a:defRPr/>
            </a:pPr>
            <a:r>
              <a:rPr lang="zh-CN" altLang="en-US" sz="2400" b="1" dirty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中子星内部物理环境</a:t>
            </a:r>
            <a:r>
              <a:rPr lang="en-US" altLang="zh-CN" sz="2400" b="1" dirty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:</a:t>
            </a:r>
          </a:p>
          <a:p>
            <a:pPr>
              <a:defRPr/>
            </a:pPr>
            <a:r>
              <a:rPr lang="en-US" altLang="zh-CN" sz="2400" b="1" dirty="0">
                <a:latin typeface="+mj-lt"/>
                <a:ea typeface="宋体"/>
              </a:rPr>
              <a:t>ρ </a:t>
            </a:r>
            <a:r>
              <a:rPr lang="en-US" altLang="zh-CN" sz="2400" b="1" dirty="0">
                <a:latin typeface="+mj-lt"/>
                <a:ea typeface="宋体"/>
                <a:sym typeface="Symbol"/>
              </a:rPr>
              <a:t> </a:t>
            </a:r>
            <a:r>
              <a:rPr lang="el-GR" altLang="zh-CN" sz="2400" b="1" dirty="0">
                <a:latin typeface="+mj-lt"/>
                <a:ea typeface="宋体"/>
                <a:sym typeface="Symbol"/>
              </a:rPr>
              <a:t>ρ</a:t>
            </a:r>
            <a:r>
              <a:rPr lang="en-US" altLang="zh-CN" sz="2400" b="1" baseline="-25000" dirty="0" err="1">
                <a:latin typeface="+mj-lt"/>
                <a:ea typeface="宋体"/>
                <a:sym typeface="Symbol"/>
              </a:rPr>
              <a:t>nuc</a:t>
            </a:r>
            <a:r>
              <a:rPr lang="en-US" altLang="zh-CN" sz="2400" b="1" dirty="0">
                <a:latin typeface="+mj-lt"/>
                <a:ea typeface="宋体"/>
                <a:sym typeface="Symbol"/>
              </a:rPr>
              <a:t> =2.8×10</a:t>
            </a:r>
            <a:r>
              <a:rPr lang="en-US" altLang="zh-CN" sz="2400" b="1" baseline="30000" dirty="0">
                <a:latin typeface="+mj-lt"/>
                <a:ea typeface="宋体"/>
                <a:sym typeface="Symbol"/>
              </a:rPr>
              <a:t>14</a:t>
            </a:r>
            <a:r>
              <a:rPr lang="en-US" altLang="zh-CN" sz="2400" b="1" dirty="0">
                <a:latin typeface="+mj-lt"/>
                <a:ea typeface="宋体"/>
                <a:sym typeface="Symbol"/>
              </a:rPr>
              <a:t> g/cm</a:t>
            </a:r>
            <a:r>
              <a:rPr lang="en-US" altLang="zh-CN" sz="2400" b="1" baseline="30000" dirty="0">
                <a:latin typeface="+mj-lt"/>
                <a:ea typeface="宋体"/>
                <a:sym typeface="Symbol"/>
              </a:rPr>
              <a:t>3</a:t>
            </a:r>
            <a:r>
              <a:rPr lang="en-US" altLang="zh-CN" sz="2400" b="1" dirty="0">
                <a:latin typeface="+mj-lt"/>
                <a:ea typeface="宋体"/>
                <a:sym typeface="Symbol"/>
              </a:rPr>
              <a:t> </a:t>
            </a:r>
          </a:p>
          <a:p>
            <a:pPr>
              <a:defRPr/>
            </a:pPr>
            <a:r>
              <a:rPr lang="en-US" altLang="zh-CN" sz="2400" b="1" dirty="0">
                <a:latin typeface="+mj-lt"/>
                <a:ea typeface="宋体"/>
                <a:sym typeface="Symbol"/>
              </a:rPr>
              <a:t>T 5×10</a:t>
            </a:r>
            <a:r>
              <a:rPr lang="en-US" altLang="zh-CN" sz="2400" b="1" baseline="30000" dirty="0">
                <a:latin typeface="+mj-lt"/>
                <a:ea typeface="宋体"/>
                <a:sym typeface="Symbol"/>
              </a:rPr>
              <a:t>8</a:t>
            </a:r>
            <a:r>
              <a:rPr lang="en-US" altLang="zh-CN" sz="2400" b="1" dirty="0">
                <a:latin typeface="+mj-lt"/>
                <a:ea typeface="宋体"/>
                <a:sym typeface="Symbol"/>
              </a:rPr>
              <a:t> K     </a:t>
            </a:r>
            <a:endParaRPr lang="zh-CN" altLang="en-US" sz="2400" dirty="0">
              <a:latin typeface="+mj-lt"/>
            </a:endParaRP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2985720"/>
            <a:ext cx="8985696" cy="461665"/>
          </a:xfrm>
          <a:prstGeom prst="rect">
            <a:avLst/>
          </a:prstGeom>
          <a:blipFill rotWithShape="1">
            <a:blip r:embed="rId2"/>
            <a:stretch>
              <a:fillRect l="-136" t="-14474" b="-30263"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>
                <a:noFill/>
              </a:rPr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2700" y="3448050"/>
            <a:ext cx="9144000" cy="3323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i="1" dirty="0">
                <a:latin typeface="+mj-lt"/>
                <a:ea typeface="楷体" pitchFamily="49" charset="-122"/>
              </a:rPr>
              <a:t>E</a:t>
            </a:r>
            <a:r>
              <a:rPr lang="en-US" altLang="zh-CN" sz="2400" i="1" baseline="-25000" dirty="0">
                <a:latin typeface="+mj-lt"/>
                <a:ea typeface="楷体" pitchFamily="49" charset="-122"/>
              </a:rPr>
              <a:t>F</a:t>
            </a:r>
            <a:r>
              <a:rPr lang="en-US" altLang="zh-CN" sz="2400" i="1" dirty="0">
                <a:latin typeface="+mj-lt"/>
                <a:ea typeface="楷体" pitchFamily="49" charset="-122"/>
              </a:rPr>
              <a:t>(e) </a:t>
            </a:r>
            <a:r>
              <a:rPr lang="en-US" altLang="zh-CN" sz="2400" i="1" dirty="0">
                <a:latin typeface="+mj-lt"/>
                <a:ea typeface="楷体" pitchFamily="49" charset="-122"/>
                <a:sym typeface="Symbol"/>
              </a:rPr>
              <a:t> 60MeV   </a:t>
            </a:r>
            <a:r>
              <a:rPr lang="en-US" altLang="zh-CN" sz="2400" dirty="0">
                <a:latin typeface="+mj-lt"/>
                <a:ea typeface="楷体" pitchFamily="49" charset="-122"/>
                <a:sym typeface="Symbol"/>
              </a:rPr>
              <a:t>(Relativistic electrons)</a:t>
            </a:r>
          </a:p>
          <a:p>
            <a:pPr>
              <a:defRPr/>
            </a:pPr>
            <a:r>
              <a:rPr lang="en-US" altLang="zh-CN" sz="2400" i="1" dirty="0">
                <a:latin typeface="+mj-lt"/>
                <a:ea typeface="楷体" pitchFamily="49" charset="-122"/>
              </a:rPr>
              <a:t>E</a:t>
            </a:r>
            <a:r>
              <a:rPr lang="en-US" altLang="zh-CN" sz="2400" i="1" baseline="-25000" dirty="0">
                <a:latin typeface="+mj-lt"/>
                <a:ea typeface="楷体" pitchFamily="49" charset="-122"/>
              </a:rPr>
              <a:t>F</a:t>
            </a:r>
            <a:r>
              <a:rPr lang="en-US" altLang="zh-CN" sz="2400" i="1" dirty="0">
                <a:latin typeface="+mj-lt"/>
                <a:ea typeface="楷体" pitchFamily="49" charset="-122"/>
              </a:rPr>
              <a:t>(n) </a:t>
            </a:r>
            <a:r>
              <a:rPr lang="en-US" altLang="zh-CN" sz="2400" i="1" dirty="0">
                <a:latin typeface="+mj-lt"/>
                <a:ea typeface="楷体" pitchFamily="49" charset="-122"/>
                <a:sym typeface="Symbol"/>
              </a:rPr>
              <a:t> 60MeV   </a:t>
            </a:r>
            <a:r>
              <a:rPr lang="en-US" altLang="zh-CN" sz="2400" dirty="0">
                <a:latin typeface="+mj-lt"/>
                <a:ea typeface="楷体" pitchFamily="49" charset="-122"/>
                <a:sym typeface="Symbol"/>
              </a:rPr>
              <a:t>(non-Relativistic neutrons)</a:t>
            </a:r>
          </a:p>
          <a:p>
            <a:pPr>
              <a:defRPr/>
            </a:pPr>
            <a:r>
              <a:rPr lang="en-US" altLang="zh-CN" sz="2400" i="1" dirty="0">
                <a:latin typeface="+mj-lt"/>
                <a:ea typeface="楷体" pitchFamily="49" charset="-122"/>
                <a:sym typeface="Symbol"/>
              </a:rPr>
              <a:t>Y</a:t>
            </a:r>
            <a:r>
              <a:rPr lang="en-US" altLang="zh-CN" sz="2400" i="1" baseline="-25000" dirty="0">
                <a:latin typeface="+mj-lt"/>
                <a:ea typeface="楷体" pitchFamily="49" charset="-122"/>
                <a:sym typeface="Symbol"/>
              </a:rPr>
              <a:t>e </a:t>
            </a:r>
            <a:r>
              <a:rPr lang="en-US" altLang="zh-CN" sz="2400" i="1" dirty="0">
                <a:latin typeface="+mj-lt"/>
                <a:ea typeface="楷体" pitchFamily="49" charset="-122"/>
                <a:sym typeface="Symbol"/>
              </a:rPr>
              <a:t> 0.05    </a:t>
            </a:r>
            <a:r>
              <a:rPr lang="en-US" altLang="zh-CN" sz="2400" dirty="0">
                <a:latin typeface="+mj-lt"/>
                <a:ea typeface="楷体" pitchFamily="49" charset="-122"/>
                <a:sym typeface="Symbol"/>
              </a:rPr>
              <a:t>(</a:t>
            </a:r>
            <a:r>
              <a:rPr lang="en-US" altLang="zh-CN" sz="2400" i="1" dirty="0">
                <a:latin typeface="+mj-lt"/>
                <a:ea typeface="楷体" pitchFamily="49" charset="-122"/>
                <a:sym typeface="Symbol"/>
              </a:rPr>
              <a:t>Y</a:t>
            </a:r>
            <a:r>
              <a:rPr lang="en-US" altLang="zh-CN" sz="2400" i="1" baseline="-25000" dirty="0">
                <a:latin typeface="+mj-lt"/>
                <a:ea typeface="楷体" pitchFamily="49" charset="-122"/>
                <a:sym typeface="Symbol"/>
              </a:rPr>
              <a:t>e</a:t>
            </a:r>
            <a:r>
              <a:rPr lang="en-US" altLang="zh-CN" sz="2400" dirty="0">
                <a:latin typeface="+mj-lt"/>
                <a:ea typeface="楷体" pitchFamily="49" charset="-122"/>
                <a:sym typeface="Symbol"/>
              </a:rPr>
              <a:t> : </a:t>
            </a:r>
            <a:r>
              <a:rPr lang="en-US" altLang="zh-CN" sz="2400" dirty="0" err="1">
                <a:latin typeface="+mj-lt"/>
                <a:ea typeface="楷体" pitchFamily="49" charset="-122"/>
                <a:sym typeface="Symbol"/>
              </a:rPr>
              <a:t>电子丰度</a:t>
            </a:r>
            <a:r>
              <a:rPr lang="en-US" altLang="zh-CN" sz="2400" dirty="0">
                <a:latin typeface="+mj-lt"/>
                <a:ea typeface="楷体" pitchFamily="49" charset="-122"/>
                <a:sym typeface="Symbol"/>
              </a:rPr>
              <a:t>)</a:t>
            </a:r>
          </a:p>
          <a:p>
            <a:pPr>
              <a:defRPr/>
            </a:pPr>
            <a:r>
              <a:rPr lang="zh-CN" altLang="en-US" sz="2400" i="1" dirty="0">
                <a:latin typeface="+mj-lt"/>
                <a:ea typeface="楷体" pitchFamily="49" charset="-122"/>
                <a:sym typeface="Symbol"/>
              </a:rPr>
              <a:t>质子丰度</a:t>
            </a:r>
            <a:r>
              <a:rPr lang="en-US" altLang="zh-CN" sz="2400" i="1" dirty="0">
                <a:latin typeface="+mj-lt"/>
                <a:ea typeface="楷体" pitchFamily="49" charset="-122"/>
                <a:sym typeface="Symbol"/>
              </a:rPr>
              <a:t> </a:t>
            </a:r>
            <a:r>
              <a:rPr lang="en-US" altLang="zh-CN" sz="2400" i="1" dirty="0" err="1">
                <a:latin typeface="+mj-lt"/>
                <a:ea typeface="楷体" pitchFamily="49" charset="-122"/>
                <a:sym typeface="Symbol"/>
              </a:rPr>
              <a:t>X</a:t>
            </a:r>
            <a:r>
              <a:rPr lang="en-US" altLang="zh-CN" sz="2400" i="1" baseline="-25000" dirty="0" err="1">
                <a:latin typeface="+mj-lt"/>
                <a:ea typeface="楷体" pitchFamily="49" charset="-122"/>
                <a:sym typeface="Symbol"/>
              </a:rPr>
              <a:t>p</a:t>
            </a:r>
            <a:r>
              <a:rPr lang="en-US" altLang="zh-CN" sz="2400" i="1" dirty="0">
                <a:latin typeface="+mj-lt"/>
                <a:ea typeface="楷体" pitchFamily="49" charset="-122"/>
                <a:sym typeface="Symbol"/>
              </a:rPr>
              <a:t>  0.05 </a:t>
            </a:r>
            <a:r>
              <a:rPr lang="en-US" altLang="zh-CN" sz="2400" dirty="0">
                <a:latin typeface="+mj-lt"/>
                <a:ea typeface="楷体" pitchFamily="49" charset="-122"/>
                <a:sym typeface="Symbol"/>
              </a:rPr>
              <a:t>(&lt; 8%)</a:t>
            </a:r>
          </a:p>
          <a:p>
            <a:pPr>
              <a:defRPr/>
            </a:pPr>
            <a:r>
              <a:rPr lang="en-US" altLang="zh-CN" sz="2400" dirty="0"/>
              <a:t>( 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中</a:t>
            </a:r>
            <a:r>
              <a:rPr lang="en-US" altLang="zh-CN" sz="2400" b="1" dirty="0" err="1">
                <a:latin typeface="楷体" pitchFamily="49" charset="-122"/>
                <a:ea typeface="楷体" pitchFamily="49" charset="-122"/>
              </a:rPr>
              <a:t>子系统与质子系统都处于相对论高度简并状态</a:t>
            </a:r>
            <a:r>
              <a:rPr lang="en-US" altLang="zh-CN" sz="2400" dirty="0">
                <a:latin typeface="楷体" pitchFamily="49" charset="-122"/>
                <a:ea typeface="楷体" pitchFamily="49" charset="-122"/>
              </a:rPr>
              <a:t>)</a:t>
            </a:r>
          </a:p>
          <a:p>
            <a:pPr>
              <a:defRPr/>
            </a:pPr>
            <a:r>
              <a:rPr lang="zh-CN" altLang="en-US" sz="2400" b="1" dirty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中子星外核心</a:t>
            </a:r>
            <a:r>
              <a:rPr lang="en-US" altLang="zh-CN" sz="2400" dirty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(</a:t>
            </a:r>
            <a:r>
              <a:rPr lang="en-US" altLang="zh-CN" sz="2400" dirty="0" err="1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壳层以内</a:t>
            </a:r>
            <a:r>
              <a:rPr lang="en-US" altLang="zh-CN" sz="2400" dirty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)</a:t>
            </a:r>
            <a:r>
              <a:rPr lang="en-US" altLang="zh-CN" sz="2400" b="1" dirty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:</a:t>
            </a:r>
            <a:r>
              <a:rPr lang="en-US" altLang="zh-CN" sz="2400" b="1" dirty="0" err="1">
                <a:latin typeface="楷体" pitchFamily="49" charset="-122"/>
                <a:ea typeface="楷体" pitchFamily="49" charset="-122"/>
              </a:rPr>
              <a:t>凝聚态物理</a:t>
            </a:r>
            <a:r>
              <a:rPr lang="en-US" altLang="zh-CN" sz="2400" b="1" dirty="0">
                <a:latin typeface="楷体" pitchFamily="49" charset="-122"/>
                <a:ea typeface="楷体" pitchFamily="49" charset="-122"/>
              </a:rPr>
              <a:t>(</a:t>
            </a:r>
            <a:r>
              <a:rPr lang="en-US" altLang="zh-CN" sz="2400" b="1" dirty="0" err="1">
                <a:latin typeface="楷体" pitchFamily="49" charset="-122"/>
                <a:ea typeface="楷体" pitchFamily="49" charset="-122"/>
              </a:rPr>
              <a:t>特别是超流超导</a:t>
            </a:r>
            <a:r>
              <a:rPr lang="en-US" altLang="zh-CN" sz="2400" b="1" dirty="0">
                <a:latin typeface="楷体" pitchFamily="49" charset="-122"/>
                <a:ea typeface="楷体" pitchFamily="49" charset="-122"/>
              </a:rPr>
              <a:t>)</a:t>
            </a:r>
            <a:r>
              <a:rPr lang="en-US" altLang="zh-CN" sz="2400" b="1" dirty="0" err="1">
                <a:latin typeface="楷体" pitchFamily="49" charset="-122"/>
                <a:ea typeface="楷体" pitchFamily="49" charset="-122"/>
              </a:rPr>
              <a:t>起着决定性作用</a:t>
            </a:r>
            <a:r>
              <a:rPr lang="en-US" altLang="zh-CN" sz="2400" b="1" dirty="0">
                <a:latin typeface="楷体" pitchFamily="49" charset="-122"/>
                <a:ea typeface="楷体" pitchFamily="49" charset="-122"/>
              </a:rPr>
              <a:t>。</a:t>
            </a:r>
            <a:r>
              <a:rPr lang="en-US" altLang="zh-CN" sz="2400" b="1" dirty="0">
                <a:latin typeface="+mj-lt"/>
              </a:rPr>
              <a:t> </a:t>
            </a:r>
          </a:p>
          <a:p>
            <a:pPr>
              <a:defRPr/>
            </a:pPr>
            <a:r>
              <a:rPr lang="zh-CN" altLang="en-US" sz="2400" b="1" dirty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中子星内核心：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夸克物质。粒子物理起决定性作用。</a:t>
            </a:r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0692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772400" cy="5873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4000" b="1" smtClean="0">
                <a:solidFill>
                  <a:schemeClr val="accent2"/>
                </a:solidFill>
              </a:rPr>
              <a:t>我们较近的研究工作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92150"/>
            <a:ext cx="9144000" cy="1800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我们计算发现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8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中子星观测到的</a:t>
            </a:r>
            <a:r>
              <a:rPr lang="en-US" altLang="zh-CN" sz="28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10</a:t>
            </a:r>
            <a:r>
              <a:rPr lang="en-US" altLang="zh-CN" sz="2800" b="1" baseline="30000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11</a:t>
            </a:r>
            <a:r>
              <a:rPr lang="en-US" altLang="zh-CN" sz="28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-10</a:t>
            </a:r>
            <a:r>
              <a:rPr lang="en-US" altLang="zh-CN" sz="2800" b="1" baseline="30000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13</a:t>
            </a:r>
            <a:r>
              <a:rPr lang="zh-CN" altLang="en-US" sz="28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高斯的强磁场实质上来源于中子星内超相对论强简并电子气体 的</a:t>
            </a:r>
            <a:r>
              <a:rPr lang="en-US" altLang="zh-CN" sz="28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Pauli</a:t>
            </a:r>
            <a:r>
              <a:rPr lang="zh-CN" altLang="en-US" sz="28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顺磁磁矩产生的诱导磁场。</a:t>
            </a:r>
          </a:p>
        </p:txBody>
      </p:sp>
      <p:graphicFrame>
        <p:nvGraphicFramePr>
          <p:cNvPr id="4813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132138" y="5362575"/>
          <a:ext cx="5688012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3" imgW="2222500" imgH="241300" progId="Equation.DSMT4">
                  <p:embed/>
                </p:oleObj>
              </mc:Choice>
              <mc:Fallback>
                <p:oleObj name="Equation" r:id="rId3" imgW="22225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5362575"/>
                        <a:ext cx="5688012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3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132138" y="6080125"/>
          <a:ext cx="5472112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5" imgW="2095500" imgH="241300" progId="Equation.3">
                  <p:embed/>
                </p:oleObj>
              </mc:Choice>
              <mc:Fallback>
                <p:oleObj name="Equation" r:id="rId5" imgW="20955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6080125"/>
                        <a:ext cx="5472112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0" y="6165850"/>
            <a:ext cx="2339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ea typeface="楷体_GB2312" pitchFamily="49" charset="-122"/>
              </a:rPr>
              <a:t>中子反常磁矩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0" y="5300663"/>
            <a:ext cx="16922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zh-CN" altLang="en-US" sz="2400" b="1">
                <a:solidFill>
                  <a:schemeClr val="accent2"/>
                </a:solidFill>
                <a:ea typeface="楷体_GB2312" pitchFamily="49" charset="-122"/>
              </a:rPr>
              <a:t>电子磁矩</a:t>
            </a: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0" y="2492375"/>
            <a:ext cx="81375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000" b="1">
                <a:ea typeface="楷体_GB2312" pitchFamily="49" charset="-122"/>
              </a:rPr>
              <a:t>Qiu-he Peng and Hao Tong, 2007,</a:t>
            </a:r>
            <a:r>
              <a:rPr lang="en-US" altLang="zh-CN" sz="2000">
                <a:ea typeface="楷体_GB2312" pitchFamily="49" charset="-122"/>
              </a:rPr>
              <a:t> </a:t>
            </a:r>
            <a:r>
              <a:rPr lang="en-US" altLang="zh-CN" sz="2000" b="1">
                <a:ea typeface="楷体_GB2312" pitchFamily="49" charset="-122"/>
              </a:rPr>
              <a:t>“The Physics of Strong magnetic fields in neutron stars”,</a:t>
            </a:r>
            <a:r>
              <a:rPr lang="en-US" altLang="zh-CN" sz="2000">
                <a:ea typeface="楷体_GB2312" pitchFamily="49" charset="-122"/>
              </a:rPr>
              <a:t> </a:t>
            </a:r>
            <a:r>
              <a:rPr lang="en-US" altLang="zh-CN" sz="2000" b="1">
                <a:ea typeface="楷体_GB2312" pitchFamily="49" charset="-122"/>
              </a:rPr>
              <a:t> Mon. Not. R. Astron. Soc. 378, 159-162(2007)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179388" y="3357563"/>
            <a:ext cx="8964612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我们计算发现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:</a:t>
            </a:r>
          </a:p>
          <a:p>
            <a:r>
              <a:rPr lang="zh-CN" altLang="en-US" sz="24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磁星超强磁场来自在原有本底</a:t>
            </a:r>
            <a:r>
              <a:rPr lang="en-US" altLang="zh-CN" sz="24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4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包括电子</a:t>
            </a:r>
            <a:r>
              <a:rPr lang="en-US" altLang="zh-CN" sz="24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Pauli</a:t>
            </a:r>
            <a:r>
              <a:rPr lang="zh-CN" altLang="en-US" sz="24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顺磁磁化</a:t>
            </a:r>
            <a:r>
              <a:rPr lang="en-US" altLang="zh-CN" sz="24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24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磁场下，各向异性中子超流体</a:t>
            </a:r>
            <a:r>
              <a:rPr lang="en-US" altLang="zh-CN" sz="2400" b="1" baseline="3000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en-US" altLang="zh-CN" sz="24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P</a:t>
            </a:r>
            <a:r>
              <a:rPr lang="en-US" altLang="zh-CN" sz="2400" b="1" baseline="-2500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4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中子</a:t>
            </a:r>
            <a:r>
              <a:rPr lang="en-US" altLang="zh-CN" sz="24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Cooper</a:t>
            </a:r>
            <a:r>
              <a:rPr lang="zh-CN" altLang="en-US" sz="24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对的顺磁磁化现象。</a:t>
            </a:r>
          </a:p>
          <a:p>
            <a:r>
              <a:rPr lang="en-US" altLang="zh-CN" sz="2000" b="1"/>
              <a:t>Proceedings of Science (Nucleus in Cosmos, X, 2008, 189)</a:t>
            </a:r>
          </a:p>
        </p:txBody>
      </p:sp>
    </p:spTree>
    <p:extLst>
      <p:ext uri="{BB962C8B-B14F-4D97-AF65-F5344CB8AC3E}">
        <p14:creationId xmlns:p14="http://schemas.microsoft.com/office/powerpoint/2010/main" val="197756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476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sz="3200" b="1" smtClean="0">
                <a:solidFill>
                  <a:schemeClr val="accent2"/>
                </a:solidFill>
              </a:rPr>
              <a:t> Pauli</a:t>
            </a:r>
            <a:r>
              <a:rPr lang="zh-CN" altLang="en-US" sz="4000" b="1" smtClean="0">
                <a:solidFill>
                  <a:schemeClr val="tx1"/>
                </a:solidFill>
                <a:sym typeface="Mathematica1" pitchFamily="2" charset="2"/>
              </a:rPr>
              <a:t>顺磁</a:t>
            </a:r>
            <a:r>
              <a:rPr lang="en-US" altLang="zh-CN" sz="4000" b="1" smtClean="0">
                <a:solidFill>
                  <a:schemeClr val="tx1"/>
                </a:solidFill>
                <a:sym typeface="Mathematica1" pitchFamily="2" charset="2"/>
              </a:rPr>
              <a:t>(</a:t>
            </a:r>
            <a:r>
              <a:rPr lang="zh-CN" altLang="en-US" sz="4000" b="1" smtClean="0">
                <a:solidFill>
                  <a:schemeClr val="tx1"/>
                </a:solidFill>
                <a:sym typeface="Mathematica1" pitchFamily="2" charset="2"/>
              </a:rPr>
              <a:t>诱导</a:t>
            </a:r>
            <a:r>
              <a:rPr lang="en-US" altLang="zh-CN" sz="4000" b="1" smtClean="0">
                <a:solidFill>
                  <a:schemeClr val="tx1"/>
                </a:solidFill>
                <a:sym typeface="Mathematica1" pitchFamily="2" charset="2"/>
              </a:rPr>
              <a:t>)</a:t>
            </a:r>
            <a:r>
              <a:rPr lang="zh-CN" altLang="en-US" sz="4000" b="1" smtClean="0">
                <a:solidFill>
                  <a:schemeClr val="tx1"/>
                </a:solidFill>
                <a:sym typeface="Mathematica1" pitchFamily="2" charset="2"/>
              </a:rPr>
              <a:t>磁矩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56550" y="6569075"/>
            <a:ext cx="971550" cy="28892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smtClean="0"/>
              <a:t>E=0</a:t>
            </a: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 rot="-834393" flipH="1" flipV="1">
            <a:off x="4500563" y="5229225"/>
            <a:ext cx="4184650" cy="10096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 rot="-834393" flipH="1" flipV="1">
            <a:off x="4427538" y="5805488"/>
            <a:ext cx="4256087" cy="10525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7596188" y="1341438"/>
            <a:ext cx="154781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>
                <a:cs typeface="Times New Roman" pitchFamily="18" charset="0"/>
              </a:rPr>
              <a:t>- - - </a:t>
            </a:r>
            <a:r>
              <a:rPr lang="en-US" altLang="zh-CN" sz="2400" b="1"/>
              <a:t>E=E</a:t>
            </a:r>
            <a:r>
              <a:rPr lang="en-US" altLang="zh-CN" sz="2400" b="1" baseline="-25000"/>
              <a:t>F</a:t>
            </a:r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rot="-834393" flipH="1" flipV="1">
            <a:off x="4427538" y="5949950"/>
            <a:ext cx="4283075" cy="106521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 rot="-834393" flipH="1" flipV="1">
            <a:off x="4643438" y="5516563"/>
            <a:ext cx="4184650" cy="10080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161" name="Oval 9"/>
          <p:cNvSpPr>
            <a:spLocks noChangeArrowheads="1"/>
          </p:cNvSpPr>
          <p:nvPr/>
        </p:nvSpPr>
        <p:spPr bwMode="auto">
          <a:xfrm>
            <a:off x="6588125" y="64531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rot="94575" flipV="1">
            <a:off x="6659563" y="63087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63" name="Oval 11"/>
          <p:cNvSpPr>
            <a:spLocks noChangeArrowheads="1"/>
          </p:cNvSpPr>
          <p:nvPr/>
        </p:nvSpPr>
        <p:spPr bwMode="auto">
          <a:xfrm>
            <a:off x="5003800" y="63817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64" name="Oval 12"/>
          <p:cNvSpPr>
            <a:spLocks noChangeArrowheads="1"/>
          </p:cNvSpPr>
          <p:nvPr/>
        </p:nvSpPr>
        <p:spPr bwMode="auto">
          <a:xfrm>
            <a:off x="5292725" y="61658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65" name="Oval 13"/>
          <p:cNvSpPr>
            <a:spLocks noChangeArrowheads="1"/>
          </p:cNvSpPr>
          <p:nvPr/>
        </p:nvSpPr>
        <p:spPr bwMode="auto">
          <a:xfrm>
            <a:off x="7019925" y="62372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66" name="Oval 14"/>
          <p:cNvSpPr>
            <a:spLocks noChangeArrowheads="1"/>
          </p:cNvSpPr>
          <p:nvPr/>
        </p:nvSpPr>
        <p:spPr bwMode="auto">
          <a:xfrm>
            <a:off x="4859338" y="58769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67" name="Oval 15"/>
          <p:cNvSpPr>
            <a:spLocks noChangeArrowheads="1"/>
          </p:cNvSpPr>
          <p:nvPr/>
        </p:nvSpPr>
        <p:spPr bwMode="auto">
          <a:xfrm>
            <a:off x="6372225" y="59499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68" name="Oval 16"/>
          <p:cNvSpPr>
            <a:spLocks noChangeArrowheads="1"/>
          </p:cNvSpPr>
          <p:nvPr/>
        </p:nvSpPr>
        <p:spPr bwMode="auto">
          <a:xfrm>
            <a:off x="5292725" y="55895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69" name="Oval 17"/>
          <p:cNvSpPr>
            <a:spLocks noChangeArrowheads="1"/>
          </p:cNvSpPr>
          <p:nvPr/>
        </p:nvSpPr>
        <p:spPr bwMode="auto">
          <a:xfrm>
            <a:off x="6659563" y="56610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rot="94575" flipV="1">
            <a:off x="7092950" y="60928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 rot="94575" flipV="1">
            <a:off x="6732588" y="54451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 rot="94575" flipV="1">
            <a:off x="6443663" y="58054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 rot="-94575">
            <a:off x="5364163" y="56610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 rot="-94575">
            <a:off x="4932363" y="58769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 rot="-94575">
            <a:off x="5364163" y="61658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 rot="-94575">
            <a:off x="5076825" y="64531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77" name="Rectangle 25"/>
          <p:cNvSpPr>
            <a:spLocks noChangeArrowheads="1"/>
          </p:cNvSpPr>
          <p:nvPr/>
        </p:nvSpPr>
        <p:spPr bwMode="auto">
          <a:xfrm>
            <a:off x="5867400" y="4870450"/>
            <a:ext cx="273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b="1"/>
              <a:t>·</a:t>
            </a:r>
          </a:p>
        </p:txBody>
      </p:sp>
      <p:sp>
        <p:nvSpPr>
          <p:cNvPr id="49178" name="Rectangle 26"/>
          <p:cNvSpPr>
            <a:spLocks noChangeArrowheads="1"/>
          </p:cNvSpPr>
          <p:nvPr/>
        </p:nvSpPr>
        <p:spPr bwMode="auto">
          <a:xfrm>
            <a:off x="5867400" y="3716338"/>
            <a:ext cx="273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b="1"/>
              <a:t>·</a:t>
            </a:r>
          </a:p>
        </p:txBody>
      </p:sp>
      <p:sp>
        <p:nvSpPr>
          <p:cNvPr id="49179" name="Rectangle 27"/>
          <p:cNvSpPr>
            <a:spLocks noChangeArrowheads="1"/>
          </p:cNvSpPr>
          <p:nvPr/>
        </p:nvSpPr>
        <p:spPr bwMode="auto">
          <a:xfrm>
            <a:off x="5867400" y="4292600"/>
            <a:ext cx="273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b="1"/>
              <a:t>·</a:t>
            </a:r>
          </a:p>
        </p:txBody>
      </p:sp>
      <p:sp>
        <p:nvSpPr>
          <p:cNvPr id="49180" name="Rectangle 28"/>
          <p:cNvSpPr>
            <a:spLocks noChangeArrowheads="1"/>
          </p:cNvSpPr>
          <p:nvPr/>
        </p:nvSpPr>
        <p:spPr bwMode="auto">
          <a:xfrm>
            <a:off x="5867400" y="3213100"/>
            <a:ext cx="273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b="1"/>
              <a:t>·</a:t>
            </a:r>
          </a:p>
        </p:txBody>
      </p:sp>
      <p:sp>
        <p:nvSpPr>
          <p:cNvPr id="49181" name="Rectangle 29"/>
          <p:cNvSpPr>
            <a:spLocks noChangeArrowheads="1"/>
          </p:cNvSpPr>
          <p:nvPr/>
        </p:nvSpPr>
        <p:spPr bwMode="auto">
          <a:xfrm>
            <a:off x="5867400" y="2636838"/>
            <a:ext cx="273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b="1">
                <a:ea typeface="楷体_GB2312" pitchFamily="49" charset="-122"/>
              </a:rPr>
              <a:t>·</a:t>
            </a:r>
          </a:p>
        </p:txBody>
      </p:sp>
      <p:sp>
        <p:nvSpPr>
          <p:cNvPr id="49182" name="Rectangle 30"/>
          <p:cNvSpPr>
            <a:spLocks noChangeArrowheads="1"/>
          </p:cNvSpPr>
          <p:nvPr/>
        </p:nvSpPr>
        <p:spPr bwMode="auto">
          <a:xfrm>
            <a:off x="5867400" y="2133600"/>
            <a:ext cx="273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b="1"/>
              <a:t>·</a:t>
            </a:r>
          </a:p>
        </p:txBody>
      </p:sp>
      <p:sp>
        <p:nvSpPr>
          <p:cNvPr id="49183" name="Oval 31"/>
          <p:cNvSpPr>
            <a:spLocks noChangeArrowheads="1"/>
          </p:cNvSpPr>
          <p:nvPr/>
        </p:nvSpPr>
        <p:spPr bwMode="auto">
          <a:xfrm>
            <a:off x="4787900" y="14128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84" name="Oval 32"/>
          <p:cNvSpPr>
            <a:spLocks noChangeArrowheads="1"/>
          </p:cNvSpPr>
          <p:nvPr/>
        </p:nvSpPr>
        <p:spPr bwMode="auto">
          <a:xfrm>
            <a:off x="7524750" y="14843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85" name="Oval 33"/>
          <p:cNvSpPr>
            <a:spLocks noChangeArrowheads="1"/>
          </p:cNvSpPr>
          <p:nvPr/>
        </p:nvSpPr>
        <p:spPr bwMode="auto">
          <a:xfrm>
            <a:off x="5003800" y="14843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86" name="Oval 34"/>
          <p:cNvSpPr>
            <a:spLocks noChangeArrowheads="1"/>
          </p:cNvSpPr>
          <p:nvPr/>
        </p:nvSpPr>
        <p:spPr bwMode="auto">
          <a:xfrm>
            <a:off x="5580063" y="14843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87" name="Oval 35"/>
          <p:cNvSpPr>
            <a:spLocks noChangeArrowheads="1"/>
          </p:cNvSpPr>
          <p:nvPr/>
        </p:nvSpPr>
        <p:spPr bwMode="auto">
          <a:xfrm>
            <a:off x="6156325" y="14843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88" name="Oval 36"/>
          <p:cNvSpPr>
            <a:spLocks noChangeArrowheads="1"/>
          </p:cNvSpPr>
          <p:nvPr/>
        </p:nvSpPr>
        <p:spPr bwMode="auto">
          <a:xfrm>
            <a:off x="6804025" y="15573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89" name="Oval 37"/>
          <p:cNvSpPr>
            <a:spLocks noChangeArrowheads="1"/>
          </p:cNvSpPr>
          <p:nvPr/>
        </p:nvSpPr>
        <p:spPr bwMode="auto">
          <a:xfrm>
            <a:off x="7308850" y="15573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90" name="Oval 38"/>
          <p:cNvSpPr>
            <a:spLocks noChangeArrowheads="1"/>
          </p:cNvSpPr>
          <p:nvPr/>
        </p:nvSpPr>
        <p:spPr bwMode="auto">
          <a:xfrm>
            <a:off x="5148263" y="17002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91" name="Oval 39"/>
          <p:cNvSpPr>
            <a:spLocks noChangeArrowheads="1"/>
          </p:cNvSpPr>
          <p:nvPr/>
        </p:nvSpPr>
        <p:spPr bwMode="auto">
          <a:xfrm>
            <a:off x="4643438" y="16287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92" name="Oval 40"/>
          <p:cNvSpPr>
            <a:spLocks noChangeArrowheads="1"/>
          </p:cNvSpPr>
          <p:nvPr/>
        </p:nvSpPr>
        <p:spPr bwMode="auto">
          <a:xfrm>
            <a:off x="5364163" y="16287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93" name="Oval 41"/>
          <p:cNvSpPr>
            <a:spLocks noChangeArrowheads="1"/>
          </p:cNvSpPr>
          <p:nvPr/>
        </p:nvSpPr>
        <p:spPr bwMode="auto">
          <a:xfrm>
            <a:off x="5867400" y="17002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94" name="Oval 42"/>
          <p:cNvSpPr>
            <a:spLocks noChangeArrowheads="1"/>
          </p:cNvSpPr>
          <p:nvPr/>
        </p:nvSpPr>
        <p:spPr bwMode="auto">
          <a:xfrm>
            <a:off x="6443663" y="17002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95" name="Oval 43"/>
          <p:cNvSpPr>
            <a:spLocks noChangeArrowheads="1"/>
          </p:cNvSpPr>
          <p:nvPr/>
        </p:nvSpPr>
        <p:spPr bwMode="auto">
          <a:xfrm>
            <a:off x="7019925" y="16287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96" name="Rectangle 44"/>
          <p:cNvSpPr>
            <a:spLocks noChangeArrowheads="1"/>
          </p:cNvSpPr>
          <p:nvPr/>
        </p:nvSpPr>
        <p:spPr bwMode="auto">
          <a:xfrm>
            <a:off x="5867400" y="5229225"/>
            <a:ext cx="26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400" b="1"/>
              <a:t>·</a:t>
            </a:r>
          </a:p>
        </p:txBody>
      </p:sp>
      <p:sp>
        <p:nvSpPr>
          <p:cNvPr id="49197" name="Rectangle 45"/>
          <p:cNvSpPr>
            <a:spLocks noChangeArrowheads="1"/>
          </p:cNvSpPr>
          <p:nvPr/>
        </p:nvSpPr>
        <p:spPr bwMode="auto">
          <a:xfrm>
            <a:off x="5867400" y="4581525"/>
            <a:ext cx="26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400" b="1"/>
              <a:t>·</a:t>
            </a:r>
          </a:p>
        </p:txBody>
      </p:sp>
      <p:sp>
        <p:nvSpPr>
          <p:cNvPr id="49198" name="Rectangle 46"/>
          <p:cNvSpPr>
            <a:spLocks noChangeArrowheads="1"/>
          </p:cNvSpPr>
          <p:nvPr/>
        </p:nvSpPr>
        <p:spPr bwMode="auto">
          <a:xfrm>
            <a:off x="5867400" y="2420938"/>
            <a:ext cx="26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400" b="1"/>
              <a:t>·</a:t>
            </a:r>
          </a:p>
        </p:txBody>
      </p:sp>
      <p:sp>
        <p:nvSpPr>
          <p:cNvPr id="49199" name="Rectangle 47"/>
          <p:cNvSpPr>
            <a:spLocks noChangeArrowheads="1"/>
          </p:cNvSpPr>
          <p:nvPr/>
        </p:nvSpPr>
        <p:spPr bwMode="auto">
          <a:xfrm>
            <a:off x="5867400" y="2924175"/>
            <a:ext cx="26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400" b="1"/>
              <a:t>·</a:t>
            </a:r>
          </a:p>
        </p:txBody>
      </p:sp>
      <p:sp>
        <p:nvSpPr>
          <p:cNvPr id="49200" name="Rectangle 48"/>
          <p:cNvSpPr>
            <a:spLocks noChangeArrowheads="1"/>
          </p:cNvSpPr>
          <p:nvPr/>
        </p:nvSpPr>
        <p:spPr bwMode="auto">
          <a:xfrm>
            <a:off x="5867400" y="3500438"/>
            <a:ext cx="26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400" b="1"/>
              <a:t>·</a:t>
            </a:r>
          </a:p>
        </p:txBody>
      </p:sp>
      <p:sp>
        <p:nvSpPr>
          <p:cNvPr id="49201" name="Rectangle 49"/>
          <p:cNvSpPr>
            <a:spLocks noChangeArrowheads="1"/>
          </p:cNvSpPr>
          <p:nvPr/>
        </p:nvSpPr>
        <p:spPr bwMode="auto">
          <a:xfrm>
            <a:off x="5867400" y="4005263"/>
            <a:ext cx="26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400" b="1"/>
              <a:t>·</a:t>
            </a:r>
          </a:p>
        </p:txBody>
      </p:sp>
      <p:sp>
        <p:nvSpPr>
          <p:cNvPr id="49202" name="Line 50"/>
          <p:cNvSpPr>
            <a:spLocks noChangeShapeType="1"/>
          </p:cNvSpPr>
          <p:nvPr/>
        </p:nvSpPr>
        <p:spPr bwMode="auto">
          <a:xfrm rot="94575" flipH="1" flipV="1">
            <a:off x="7308850" y="14128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03" name="Line 51"/>
          <p:cNvSpPr>
            <a:spLocks noChangeShapeType="1"/>
          </p:cNvSpPr>
          <p:nvPr/>
        </p:nvSpPr>
        <p:spPr bwMode="auto">
          <a:xfrm rot="94575" flipV="1">
            <a:off x="7092950" y="14128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04" name="Line 52"/>
          <p:cNvSpPr>
            <a:spLocks noChangeShapeType="1"/>
          </p:cNvSpPr>
          <p:nvPr/>
        </p:nvSpPr>
        <p:spPr bwMode="auto">
          <a:xfrm rot="94575" flipV="1">
            <a:off x="6516688" y="14843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05" name="Line 53"/>
          <p:cNvSpPr>
            <a:spLocks noChangeShapeType="1"/>
          </p:cNvSpPr>
          <p:nvPr/>
        </p:nvSpPr>
        <p:spPr bwMode="auto">
          <a:xfrm rot="94575" flipV="1">
            <a:off x="5940425" y="14843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06" name="Line 54"/>
          <p:cNvSpPr>
            <a:spLocks noChangeShapeType="1"/>
          </p:cNvSpPr>
          <p:nvPr/>
        </p:nvSpPr>
        <p:spPr bwMode="auto">
          <a:xfrm rot="94575" flipV="1">
            <a:off x="5435600" y="14128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07" name="Line 55"/>
          <p:cNvSpPr>
            <a:spLocks noChangeShapeType="1"/>
          </p:cNvSpPr>
          <p:nvPr/>
        </p:nvSpPr>
        <p:spPr bwMode="auto">
          <a:xfrm rot="94575" flipV="1">
            <a:off x="4643438" y="14128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08" name="Line 56"/>
          <p:cNvSpPr>
            <a:spLocks noChangeShapeType="1"/>
          </p:cNvSpPr>
          <p:nvPr/>
        </p:nvSpPr>
        <p:spPr bwMode="auto">
          <a:xfrm rot="94575" flipV="1">
            <a:off x="5219700" y="14128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09" name="Line 57"/>
          <p:cNvSpPr>
            <a:spLocks noChangeShapeType="1"/>
          </p:cNvSpPr>
          <p:nvPr/>
        </p:nvSpPr>
        <p:spPr bwMode="auto">
          <a:xfrm rot="94575" flipV="1">
            <a:off x="6877050" y="1341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10" name="Line 58"/>
          <p:cNvSpPr>
            <a:spLocks noChangeShapeType="1"/>
          </p:cNvSpPr>
          <p:nvPr/>
        </p:nvSpPr>
        <p:spPr bwMode="auto">
          <a:xfrm rot="-94575">
            <a:off x="7524750" y="14843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11" name="Line 59"/>
          <p:cNvSpPr>
            <a:spLocks noChangeShapeType="1"/>
          </p:cNvSpPr>
          <p:nvPr/>
        </p:nvSpPr>
        <p:spPr bwMode="auto">
          <a:xfrm rot="-94575">
            <a:off x="4859338" y="14843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12" name="Line 60"/>
          <p:cNvSpPr>
            <a:spLocks noChangeShapeType="1"/>
          </p:cNvSpPr>
          <p:nvPr/>
        </p:nvSpPr>
        <p:spPr bwMode="auto">
          <a:xfrm rot="-94575">
            <a:off x="5076825" y="14843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13" name="Line 61"/>
          <p:cNvSpPr>
            <a:spLocks noChangeShapeType="1"/>
          </p:cNvSpPr>
          <p:nvPr/>
        </p:nvSpPr>
        <p:spPr bwMode="auto">
          <a:xfrm rot="-94575">
            <a:off x="5580063" y="15573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14" name="Line 62"/>
          <p:cNvSpPr>
            <a:spLocks noChangeShapeType="1"/>
          </p:cNvSpPr>
          <p:nvPr/>
        </p:nvSpPr>
        <p:spPr bwMode="auto">
          <a:xfrm rot="-94575">
            <a:off x="6227763" y="15573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15" name="Rectangle 63"/>
          <p:cNvSpPr>
            <a:spLocks noChangeArrowheads="1"/>
          </p:cNvSpPr>
          <p:nvPr/>
        </p:nvSpPr>
        <p:spPr bwMode="auto">
          <a:xfrm>
            <a:off x="0" y="692150"/>
            <a:ext cx="4572000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2400" b="1">
                <a:sym typeface="Mathematica1" pitchFamily="2" charset="2"/>
              </a:rPr>
              <a:t>A </a:t>
            </a:r>
            <a:r>
              <a:rPr kumimoji="0" lang="en-US" altLang="zh-CN" sz="2400" b="1"/>
              <a:t>magnetic moment  tends to point at the direction of </a:t>
            </a:r>
            <a:r>
              <a:rPr lang="en-US" altLang="zh-CN" sz="2400" b="1">
                <a:sym typeface="Mathematica1" pitchFamily="2" charset="2"/>
              </a:rPr>
              <a:t>applied</a:t>
            </a:r>
            <a:r>
              <a:rPr kumimoji="0" lang="en-US" altLang="zh-CN" sz="2400">
                <a:sym typeface="Mathematica1" pitchFamily="2" charset="2"/>
              </a:rPr>
              <a:t> </a:t>
            </a:r>
            <a:r>
              <a:rPr kumimoji="0" lang="en-US" altLang="zh-CN" sz="2400" b="1">
                <a:sym typeface="Mathematica1" pitchFamily="2" charset="2"/>
              </a:rPr>
              <a:t>magnetic field</a:t>
            </a:r>
            <a:r>
              <a:rPr kumimoji="0" lang="en-US" altLang="zh-CN" sz="2400" b="1"/>
              <a:t> with lower energy due to the interaction of the magnetic field with the magnetic moment of the electrons.</a:t>
            </a:r>
          </a:p>
          <a:p>
            <a:r>
              <a:rPr kumimoji="0" lang="en-US" altLang="zh-CN" sz="2400" b="1"/>
              <a:t>But, the electrons in the deep interior of the Fermi sea do not contribute to the Pauli paramagnetism.</a:t>
            </a:r>
          </a:p>
          <a:p>
            <a:endParaRPr kumimoji="0" lang="en-US" altLang="zh-CN" sz="2400" b="1"/>
          </a:p>
          <a:p>
            <a:r>
              <a:rPr kumimoji="0" lang="en-US" altLang="zh-CN" sz="2400" b="1"/>
              <a:t>The Pauli paramagnetism is caused </a:t>
            </a:r>
            <a:r>
              <a:rPr kumimoji="0" lang="en-US" altLang="zh-CN" sz="2400"/>
              <a:t> </a:t>
            </a:r>
            <a:r>
              <a:rPr kumimoji="0" lang="en-US" altLang="zh-CN" sz="2400" b="1"/>
              <a:t>just</a:t>
            </a:r>
            <a:r>
              <a:rPr kumimoji="0" lang="en-US" altLang="zh-CN" sz="2400" b="1">
                <a:latin typeface="Arial" pitchFamily="34" charset="0"/>
              </a:rPr>
              <a:t> </a:t>
            </a:r>
            <a:r>
              <a:rPr kumimoji="0" lang="en-US" altLang="zh-CN" sz="2400" b="1"/>
              <a:t>by</a:t>
            </a:r>
            <a:r>
              <a:rPr kumimoji="0" lang="en-US" altLang="zh-CN" sz="2400">
                <a:latin typeface="Arial" pitchFamily="34" charset="0"/>
              </a:rPr>
              <a:t> </a:t>
            </a:r>
            <a:r>
              <a:rPr kumimoji="0" lang="en-US" altLang="zh-CN" sz="2400" b="1"/>
              <a:t>near the Fermi surface and it is decided by the </a:t>
            </a:r>
            <a:r>
              <a:rPr lang="en-US" altLang="zh-CN" sz="2400" b="1">
                <a:latin typeface="Arial" pitchFamily="34" charset="0"/>
              </a:rPr>
              <a:t> </a:t>
            </a:r>
            <a:r>
              <a:rPr lang="en-US" altLang="zh-CN" sz="2400" b="1"/>
              <a:t>( level) state density of energy</a:t>
            </a:r>
            <a:r>
              <a:rPr lang="en-US" altLang="zh-CN" sz="2400" b="1">
                <a:latin typeface="Arial" pitchFamily="34" charset="0"/>
              </a:rPr>
              <a:t> </a:t>
            </a:r>
            <a:r>
              <a:rPr lang="en-US" altLang="zh-CN" sz="2400" b="1"/>
              <a:t>near the Fermi surface.</a:t>
            </a:r>
          </a:p>
        </p:txBody>
      </p:sp>
      <p:sp>
        <p:nvSpPr>
          <p:cNvPr id="49216" name="Rectangle 64"/>
          <p:cNvSpPr>
            <a:spLocks noChangeArrowheads="1"/>
          </p:cNvSpPr>
          <p:nvPr/>
        </p:nvSpPr>
        <p:spPr bwMode="auto">
          <a:xfrm>
            <a:off x="6588125" y="3068638"/>
            <a:ext cx="160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400" b="1">
                <a:latin typeface="Arial" pitchFamily="34" charset="0"/>
              </a:rPr>
              <a:t>Fermi sea</a:t>
            </a:r>
          </a:p>
        </p:txBody>
      </p:sp>
    </p:spTree>
    <p:extLst>
      <p:ext uri="{BB962C8B-B14F-4D97-AF65-F5344CB8AC3E}">
        <p14:creationId xmlns:p14="http://schemas.microsoft.com/office/powerpoint/2010/main" val="194791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sz="4000" b="1" smtClean="0">
                <a:solidFill>
                  <a:schemeClr val="accent2"/>
                </a:solidFill>
              </a:rPr>
              <a:t>Shape of the Fermi surface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3924300" cy="21605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smtClean="0"/>
              <a:t>Case:   B&lt;&lt;B</a:t>
            </a:r>
            <a:r>
              <a:rPr lang="en-US" altLang="zh-CN" sz="2400" b="1" baseline="-25000" smtClean="0"/>
              <a:t>cr</a:t>
            </a:r>
            <a:endParaRPr lang="en-US" altLang="zh-CN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smtClean="0"/>
              <a:t>Fermi surface almost is 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smtClean="0"/>
              <a:t>spherical and t</a:t>
            </a:r>
            <a:r>
              <a:rPr lang="en-US" altLang="zh-CN" sz="2400" b="1" smtClean="0">
                <a:sym typeface="Mathematica1" pitchFamily="2" charset="2"/>
              </a:rPr>
              <a:t>he </a:t>
            </a:r>
            <a:r>
              <a:rPr lang="en-US" altLang="zh-CN" sz="2400" b="1" smtClean="0"/>
              <a:t>quantized</a:t>
            </a:r>
            <a:r>
              <a:rPr lang="en-US" altLang="zh-CN" sz="2400" b="1" smtClean="0">
                <a:sym typeface="Mathematica1" pitchFamily="2" charset="2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smtClean="0"/>
              <a:t>Landau energy level is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smtClean="0"/>
              <a:t>nonsignificant</a:t>
            </a:r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6156325" y="3500438"/>
            <a:ext cx="2449513" cy="3025775"/>
          </a:xfrm>
          <a:prstGeom prst="can">
            <a:avLst>
              <a:gd name="adj" fmla="val 30881"/>
            </a:avLst>
          </a:prstGeom>
          <a:solidFill>
            <a:schemeClr val="bg1">
              <a:alpha val="98822"/>
            </a:schemeClr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H="1" flipV="1">
            <a:off x="7308850" y="3933825"/>
            <a:ext cx="1588" cy="2159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 flipV="1">
            <a:off x="7235825" y="3860800"/>
            <a:ext cx="13684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 flipH="1" flipV="1">
            <a:off x="7308850" y="3141663"/>
            <a:ext cx="1588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8580438" y="3573463"/>
            <a:ext cx="625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/>
              <a:t>p</a:t>
            </a:r>
            <a:r>
              <a:rPr lang="en-US" altLang="zh-CN" b="1" baseline="-25000">
                <a:latin typeface="宋体" pitchFamily="2" charset="-122"/>
                <a:sym typeface="Mathematica1" pitchFamily="2" charset="2"/>
              </a:rPr>
              <a:t>⊥</a:t>
            </a:r>
            <a:endParaRPr lang="en-US" altLang="zh-CN" b="1">
              <a:sym typeface="Mathematica1" pitchFamily="2" charset="2"/>
            </a:endParaRP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7380288" y="2708275"/>
            <a:ext cx="488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/>
              <a:t>p</a:t>
            </a:r>
            <a:r>
              <a:rPr lang="en-US" altLang="zh-CN" b="1" baseline="-25000"/>
              <a:t>z</a:t>
            </a:r>
            <a:endParaRPr lang="en-US" altLang="zh-CN" b="1"/>
          </a:p>
        </p:txBody>
      </p:sp>
      <p:sp>
        <p:nvSpPr>
          <p:cNvPr id="50186" name="Arc 10"/>
          <p:cNvSpPr>
            <a:spLocks/>
          </p:cNvSpPr>
          <p:nvPr/>
        </p:nvSpPr>
        <p:spPr bwMode="auto">
          <a:xfrm>
            <a:off x="6156325" y="6021388"/>
            <a:ext cx="215900" cy="1008062"/>
          </a:xfrm>
          <a:custGeom>
            <a:avLst/>
            <a:gdLst>
              <a:gd name="T0" fmla="*/ 0 w 11117"/>
              <a:gd name="T1" fmla="*/ 2147483647 h 21479"/>
              <a:gd name="T2" fmla="*/ 1256941193 w 11117"/>
              <a:gd name="T3" fmla="*/ 0 h 21479"/>
              <a:gd name="T4" fmla="*/ 1581422056 w 11117"/>
              <a:gd name="T5" fmla="*/ 2147483647 h 214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117" h="21479" fill="none" extrusionOk="0">
                <a:moveTo>
                  <a:pt x="0" y="2959"/>
                </a:moveTo>
                <a:cubicBezTo>
                  <a:pt x="2695" y="1341"/>
                  <a:pt x="5710" y="331"/>
                  <a:pt x="8835" y="-1"/>
                </a:cubicBezTo>
              </a:path>
              <a:path w="11117" h="21479" stroke="0" extrusionOk="0">
                <a:moveTo>
                  <a:pt x="0" y="2959"/>
                </a:moveTo>
                <a:cubicBezTo>
                  <a:pt x="2695" y="1341"/>
                  <a:pt x="5710" y="331"/>
                  <a:pt x="8835" y="-1"/>
                </a:cubicBezTo>
                <a:lnTo>
                  <a:pt x="11117" y="21479"/>
                </a:lnTo>
                <a:lnTo>
                  <a:pt x="0" y="295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187" name="Arc 11"/>
          <p:cNvSpPr>
            <a:spLocks/>
          </p:cNvSpPr>
          <p:nvPr/>
        </p:nvSpPr>
        <p:spPr bwMode="auto">
          <a:xfrm rot="-1414625">
            <a:off x="6373813" y="5803900"/>
            <a:ext cx="647700" cy="287338"/>
          </a:xfrm>
          <a:custGeom>
            <a:avLst/>
            <a:gdLst>
              <a:gd name="T0" fmla="*/ 2147483647 w 10293"/>
              <a:gd name="T1" fmla="*/ 0 h 21542"/>
              <a:gd name="T2" fmla="*/ 2147483647 w 10293"/>
              <a:gd name="T3" fmla="*/ 80781340 h 21542"/>
              <a:gd name="T4" fmla="*/ 0 w 10293"/>
              <a:gd name="T5" fmla="*/ 681889742 h 2154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293" h="21542" fill="none" extrusionOk="0">
                <a:moveTo>
                  <a:pt x="1583" y="0"/>
                </a:moveTo>
                <a:cubicBezTo>
                  <a:pt x="4634" y="224"/>
                  <a:pt x="7603" y="1094"/>
                  <a:pt x="10292" y="2552"/>
                </a:cubicBezTo>
              </a:path>
              <a:path w="10293" h="21542" stroke="0" extrusionOk="0">
                <a:moveTo>
                  <a:pt x="1583" y="0"/>
                </a:moveTo>
                <a:cubicBezTo>
                  <a:pt x="4634" y="224"/>
                  <a:pt x="7603" y="1094"/>
                  <a:pt x="10292" y="2552"/>
                </a:cubicBezTo>
                <a:lnTo>
                  <a:pt x="0" y="21542"/>
                </a:lnTo>
                <a:lnTo>
                  <a:pt x="1583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188" name="Arc 12"/>
          <p:cNvSpPr>
            <a:spLocks/>
          </p:cNvSpPr>
          <p:nvPr/>
        </p:nvSpPr>
        <p:spPr bwMode="auto">
          <a:xfrm rot="-564136">
            <a:off x="7092950" y="5661025"/>
            <a:ext cx="523875" cy="933450"/>
          </a:xfrm>
          <a:custGeom>
            <a:avLst/>
            <a:gdLst>
              <a:gd name="T0" fmla="*/ 0 w 8080"/>
              <a:gd name="T1" fmla="*/ 6941713 h 21600"/>
              <a:gd name="T2" fmla="*/ 2147483647 w 8080"/>
              <a:gd name="T3" fmla="*/ 2147483647 h 21600"/>
              <a:gd name="T4" fmla="*/ 2147483647 w 808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080" h="21600" fill="none" extrusionOk="0">
                <a:moveTo>
                  <a:pt x="0" y="2"/>
                </a:moveTo>
                <a:cubicBezTo>
                  <a:pt x="106" y="0"/>
                  <a:pt x="212" y="-1"/>
                  <a:pt x="319" y="0"/>
                </a:cubicBezTo>
                <a:cubicBezTo>
                  <a:pt x="2972" y="0"/>
                  <a:pt x="5603" y="489"/>
                  <a:pt x="8080" y="1442"/>
                </a:cubicBezTo>
              </a:path>
              <a:path w="8080" h="21600" stroke="0" extrusionOk="0">
                <a:moveTo>
                  <a:pt x="0" y="2"/>
                </a:moveTo>
                <a:cubicBezTo>
                  <a:pt x="106" y="0"/>
                  <a:pt x="212" y="-1"/>
                  <a:pt x="319" y="0"/>
                </a:cubicBezTo>
                <a:cubicBezTo>
                  <a:pt x="2972" y="0"/>
                  <a:pt x="5603" y="489"/>
                  <a:pt x="8080" y="1442"/>
                </a:cubicBezTo>
                <a:lnTo>
                  <a:pt x="319" y="21600"/>
                </a:lnTo>
                <a:lnTo>
                  <a:pt x="0" y="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189" name="Arc 13"/>
          <p:cNvSpPr>
            <a:spLocks/>
          </p:cNvSpPr>
          <p:nvPr/>
        </p:nvSpPr>
        <p:spPr bwMode="auto">
          <a:xfrm rot="845377">
            <a:off x="7596188" y="5734050"/>
            <a:ext cx="479425" cy="654050"/>
          </a:xfrm>
          <a:custGeom>
            <a:avLst/>
            <a:gdLst>
              <a:gd name="T0" fmla="*/ 0 w 7690"/>
              <a:gd name="T1" fmla="*/ 0 h 21600"/>
              <a:gd name="T2" fmla="*/ 2147483647 w 7690"/>
              <a:gd name="T3" fmla="*/ 1189547896 h 21600"/>
              <a:gd name="T4" fmla="*/ 0 w 769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690" h="21600" fill="none" extrusionOk="0">
                <a:moveTo>
                  <a:pt x="-1" y="0"/>
                </a:moveTo>
                <a:cubicBezTo>
                  <a:pt x="2628" y="0"/>
                  <a:pt x="5234" y="479"/>
                  <a:pt x="7689" y="1415"/>
                </a:cubicBezTo>
              </a:path>
              <a:path w="7690" h="21600" stroke="0" extrusionOk="0">
                <a:moveTo>
                  <a:pt x="-1" y="0"/>
                </a:moveTo>
                <a:cubicBezTo>
                  <a:pt x="2628" y="0"/>
                  <a:pt x="5234" y="479"/>
                  <a:pt x="7689" y="141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190" name="Arc 14"/>
          <p:cNvSpPr>
            <a:spLocks/>
          </p:cNvSpPr>
          <p:nvPr/>
        </p:nvSpPr>
        <p:spPr bwMode="auto">
          <a:xfrm rot="2382404">
            <a:off x="7956550" y="5949950"/>
            <a:ext cx="471488" cy="654050"/>
          </a:xfrm>
          <a:custGeom>
            <a:avLst/>
            <a:gdLst>
              <a:gd name="T0" fmla="*/ 0 w 7532"/>
              <a:gd name="T1" fmla="*/ 194204281 h 21600"/>
              <a:gd name="T2" fmla="*/ 2147483647 w 7532"/>
              <a:gd name="T3" fmla="*/ 378303580 h 21600"/>
              <a:gd name="T4" fmla="*/ 2147483647 w 7532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532" h="21600" fill="none" extrusionOk="0">
                <a:moveTo>
                  <a:pt x="-1" y="230"/>
                </a:moveTo>
                <a:cubicBezTo>
                  <a:pt x="1041" y="77"/>
                  <a:pt x="2093" y="-1"/>
                  <a:pt x="3147" y="0"/>
                </a:cubicBezTo>
                <a:cubicBezTo>
                  <a:pt x="4620" y="0"/>
                  <a:pt x="6089" y="150"/>
                  <a:pt x="7532" y="449"/>
                </a:cubicBezTo>
              </a:path>
              <a:path w="7532" h="21600" stroke="0" extrusionOk="0">
                <a:moveTo>
                  <a:pt x="-1" y="230"/>
                </a:moveTo>
                <a:cubicBezTo>
                  <a:pt x="1041" y="77"/>
                  <a:pt x="2093" y="-1"/>
                  <a:pt x="3147" y="0"/>
                </a:cubicBezTo>
                <a:cubicBezTo>
                  <a:pt x="4620" y="0"/>
                  <a:pt x="6089" y="150"/>
                  <a:pt x="7532" y="449"/>
                </a:cubicBezTo>
                <a:lnTo>
                  <a:pt x="3147" y="21600"/>
                </a:lnTo>
                <a:lnTo>
                  <a:pt x="-1" y="23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191" name="Oval 15"/>
          <p:cNvSpPr>
            <a:spLocks noChangeArrowheads="1"/>
          </p:cNvSpPr>
          <p:nvPr/>
        </p:nvSpPr>
        <p:spPr bwMode="auto">
          <a:xfrm>
            <a:off x="395288" y="3041650"/>
            <a:ext cx="3816350" cy="38163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192" name="Oval 16"/>
          <p:cNvSpPr>
            <a:spLocks noChangeArrowheads="1"/>
          </p:cNvSpPr>
          <p:nvPr/>
        </p:nvSpPr>
        <p:spPr bwMode="auto">
          <a:xfrm>
            <a:off x="395288" y="4437063"/>
            <a:ext cx="381635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 flipV="1">
            <a:off x="2268538" y="2997200"/>
            <a:ext cx="0" cy="187166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rot="-5400000" flipH="1" flipV="1">
            <a:off x="2303463" y="2960688"/>
            <a:ext cx="0" cy="381635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 rot="-5400000" flipH="1" flipV="1">
            <a:off x="2340769" y="4364832"/>
            <a:ext cx="431800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196" name="Rectangle 20"/>
          <p:cNvSpPr>
            <a:spLocks noChangeArrowheads="1"/>
          </p:cNvSpPr>
          <p:nvPr/>
        </p:nvSpPr>
        <p:spPr bwMode="auto">
          <a:xfrm>
            <a:off x="2339975" y="2636838"/>
            <a:ext cx="488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/>
              <a:t>p</a:t>
            </a:r>
            <a:r>
              <a:rPr lang="en-US" altLang="zh-CN" b="1" baseline="-25000"/>
              <a:t>z</a:t>
            </a:r>
            <a:endParaRPr lang="en-US" altLang="zh-CN" b="1"/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4284663" y="4581525"/>
            <a:ext cx="5032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/>
              <a:t>p</a:t>
            </a:r>
            <a:r>
              <a:rPr lang="en-US" altLang="zh-CN" b="1" baseline="-25000"/>
              <a:t>x</a:t>
            </a:r>
            <a:endParaRPr lang="en-US" altLang="zh-CN" b="1"/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2843213" y="4005263"/>
            <a:ext cx="576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/>
              <a:t>p</a:t>
            </a:r>
            <a:r>
              <a:rPr lang="en-US" altLang="zh-CN" b="1" baseline="-25000"/>
              <a:t>y</a:t>
            </a:r>
            <a:endParaRPr lang="en-US" altLang="zh-CN" b="1"/>
          </a:p>
        </p:txBody>
      </p:sp>
      <p:sp>
        <p:nvSpPr>
          <p:cNvPr id="50199" name="Rectangle 23"/>
          <p:cNvSpPr>
            <a:spLocks noChangeArrowheads="1"/>
          </p:cNvSpPr>
          <p:nvPr/>
        </p:nvSpPr>
        <p:spPr bwMode="auto">
          <a:xfrm>
            <a:off x="3995738" y="765175"/>
            <a:ext cx="5148262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400" b="1"/>
              <a:t>Case :  B</a:t>
            </a:r>
            <a:r>
              <a:rPr lang="en-US" altLang="zh-CN" sz="2400" b="1">
                <a:sym typeface="Mathematica1" pitchFamily="2" charset="2"/>
              </a:rPr>
              <a:t>&gt;</a:t>
            </a:r>
            <a:r>
              <a:rPr lang="en-US" altLang="zh-CN" sz="2400" b="1"/>
              <a:t>B</a:t>
            </a:r>
            <a:r>
              <a:rPr lang="en-US" altLang="zh-CN" sz="2400" b="1" baseline="-25000"/>
              <a:t>cr</a:t>
            </a:r>
            <a:endParaRPr lang="en-US" altLang="zh-CN" sz="2400" b="1"/>
          </a:p>
          <a:p>
            <a:pPr marL="342900" indent="-342900">
              <a:spcBef>
                <a:spcPct val="20000"/>
              </a:spcBef>
            </a:pPr>
            <a:r>
              <a:rPr lang="en-US" altLang="zh-CN" sz="2400" b="1"/>
              <a:t>Fermi sphere becomes  a Landau column and t</a:t>
            </a:r>
            <a:r>
              <a:rPr lang="en-US" altLang="zh-CN" sz="2400" b="1">
                <a:sym typeface="Mathematica1" pitchFamily="2" charset="2"/>
              </a:rPr>
              <a:t>he </a:t>
            </a:r>
            <a:r>
              <a:rPr lang="en-US" altLang="zh-CN" sz="2400" b="1"/>
              <a:t>energy level perpendicular to the direction of applied magnetic field is quantized</a:t>
            </a:r>
          </a:p>
        </p:txBody>
      </p:sp>
      <p:sp>
        <p:nvSpPr>
          <p:cNvPr id="50200" name="Rectangle 24"/>
          <p:cNvSpPr>
            <a:spLocks noChangeArrowheads="1"/>
          </p:cNvSpPr>
          <p:nvPr/>
        </p:nvSpPr>
        <p:spPr bwMode="auto">
          <a:xfrm>
            <a:off x="3563938" y="6237288"/>
            <a:ext cx="3432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kumimoji="0" lang="en-US" altLang="zh-CN" sz="2400" b="1">
                <a:latin typeface="Arial" pitchFamily="34" charset="0"/>
              </a:rPr>
              <a:t>B</a:t>
            </a:r>
            <a:r>
              <a:rPr kumimoji="0" lang="en-US" altLang="zh-CN" sz="2400" b="1" baseline="-25000">
                <a:latin typeface="Arial" pitchFamily="34" charset="0"/>
              </a:rPr>
              <a:t>cr </a:t>
            </a:r>
            <a:r>
              <a:rPr kumimoji="0" lang="en-US" altLang="zh-CN" sz="2400" b="1">
                <a:latin typeface="Arial" pitchFamily="34" charset="0"/>
              </a:rPr>
              <a:t>=4.414</a:t>
            </a:r>
            <a:r>
              <a:rPr kumimoji="0" lang="en-US" altLang="zh-CN" sz="2400" b="1">
                <a:latin typeface="Arial" pitchFamily="34" charset="0"/>
                <a:cs typeface="Arial" pitchFamily="34" charset="0"/>
              </a:rPr>
              <a:t>×10</a:t>
            </a:r>
            <a:r>
              <a:rPr kumimoji="0" lang="en-US" altLang="zh-CN" sz="2400" b="1" baseline="30000">
                <a:latin typeface="Arial" pitchFamily="34" charset="0"/>
                <a:cs typeface="Arial" pitchFamily="34" charset="0"/>
              </a:rPr>
              <a:t>13</a:t>
            </a:r>
            <a:r>
              <a:rPr kumimoji="0" lang="en-US" altLang="zh-CN" sz="2400" b="1">
                <a:latin typeface="Arial" pitchFamily="34" charset="0"/>
                <a:cs typeface="Arial" pitchFamily="34" charset="0"/>
              </a:rPr>
              <a:t> guass</a:t>
            </a:r>
          </a:p>
        </p:txBody>
      </p:sp>
    </p:spTree>
    <p:extLst>
      <p:ext uri="{BB962C8B-B14F-4D97-AF65-F5344CB8AC3E}">
        <p14:creationId xmlns:p14="http://schemas.microsoft.com/office/powerpoint/2010/main" val="272526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772400" cy="5159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4000" b="1" smtClean="0">
                <a:solidFill>
                  <a:schemeClr val="accent2"/>
                </a:solidFill>
                <a:ea typeface="楷体_GB2312" pitchFamily="49" charset="-122"/>
              </a:rPr>
              <a:t>统计物理方法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20713"/>
            <a:ext cx="9144000" cy="5032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在外加磁场下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en-US" altLang="zh-CN" sz="2400" b="1" smtClean="0">
                <a:ea typeface="楷体_GB2312" pitchFamily="49" charset="-122"/>
              </a:rPr>
              <a:t>Fermi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系统</a:t>
            </a:r>
            <a:r>
              <a:rPr lang="en-US" altLang="zh-CN" sz="2400" b="1" smtClean="0">
                <a:ea typeface="楷体_GB2312" pitchFamily="49" charset="-122"/>
              </a:rPr>
              <a:t>Pauli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顺磁磁矩可以从热力学关系式推求</a:t>
            </a:r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0" y="1804988"/>
          <a:ext cx="2700338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Equation" r:id="rId3" imgW="1028254" imgH="583947" progId="Equation.DSMT4">
                  <p:embed/>
                </p:oleObj>
              </mc:Choice>
              <mc:Fallback>
                <p:oleObj name="Equation" r:id="rId3" imgW="1028254" imgH="58394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04988"/>
                        <a:ext cx="2700338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3068638"/>
            <a:ext cx="44275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l-GR" altLang="zh-CN" sz="2400" b="1" dirty="0">
                <a:latin typeface="宋体" pitchFamily="2" charset="-122"/>
              </a:rPr>
              <a:t>Ξ</a:t>
            </a:r>
            <a:r>
              <a:rPr lang="en-US" altLang="zh-CN" sz="2400" b="1" dirty="0">
                <a:latin typeface="宋体" pitchFamily="2" charset="-122"/>
              </a:rPr>
              <a:t>: </a:t>
            </a:r>
            <a:r>
              <a:rPr lang="zh-CN" altLang="en-US" sz="2400" b="1" dirty="0">
                <a:ea typeface="楷体_GB2312" pitchFamily="49" charset="-122"/>
                <a:sym typeface="Mathematica1" pitchFamily="2" charset="2"/>
              </a:rPr>
              <a:t>电</a:t>
            </a:r>
            <a:r>
              <a:rPr lang="zh-CN" altLang="en-US" sz="2400" b="1" dirty="0">
                <a:latin typeface="宋体" pitchFamily="2" charset="-122"/>
                <a:ea typeface="楷体_GB2312" pitchFamily="49" charset="-122"/>
              </a:rPr>
              <a:t>子系统的巨配分函数</a:t>
            </a:r>
          </a:p>
          <a:p>
            <a:r>
              <a:rPr lang="zh-CN" altLang="en-US" sz="2400" b="1" dirty="0">
                <a:latin typeface="宋体" pitchFamily="2" charset="-122"/>
              </a:rPr>
              <a:t>Ｂ</a:t>
            </a:r>
            <a:r>
              <a:rPr lang="en-US" altLang="zh-CN" sz="2400" b="1" dirty="0">
                <a:latin typeface="宋体" pitchFamily="2" charset="-122"/>
              </a:rPr>
              <a:t>: 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本底外加磁场</a:t>
            </a:r>
          </a:p>
          <a:p>
            <a:r>
              <a:rPr lang="el-GR" altLang="zh-CN" sz="2400" b="1" i="1" dirty="0">
                <a:latin typeface="宋体" pitchFamily="2" charset="-122"/>
              </a:rPr>
              <a:t>ψ</a:t>
            </a:r>
            <a:r>
              <a:rPr lang="en-US" altLang="zh-CN" sz="2400" b="1" dirty="0">
                <a:latin typeface="宋体" pitchFamily="2" charset="-122"/>
              </a:rPr>
              <a:t>: </a:t>
            </a:r>
            <a:r>
              <a:rPr lang="zh-CN" altLang="en-US" sz="2400" b="1" dirty="0">
                <a:ea typeface="楷体_GB2312" pitchFamily="49" charset="-122"/>
                <a:sym typeface="Mathematica1" pitchFamily="2" charset="2"/>
              </a:rPr>
              <a:t>电</a:t>
            </a:r>
            <a:r>
              <a:rPr lang="zh-CN" altLang="en-US" sz="2400" b="1" dirty="0">
                <a:latin typeface="宋体" pitchFamily="2" charset="-122"/>
                <a:ea typeface="楷体_GB2312" pitchFamily="49" charset="-122"/>
              </a:rPr>
              <a:t>子气体的化学势</a:t>
            </a:r>
            <a:endParaRPr lang="zh-CN" altLang="en-US" sz="2400" b="1" i="1" dirty="0">
              <a:latin typeface="宋体" pitchFamily="2" charset="-122"/>
              <a:ea typeface="楷体_GB2312" pitchFamily="49" charset="-122"/>
            </a:endParaRPr>
          </a:p>
          <a:p>
            <a:r>
              <a:rPr lang="zh-CN" altLang="en-US" sz="2400" b="1" i="1" dirty="0">
                <a:latin typeface="宋体" pitchFamily="2" charset="-122"/>
                <a:ea typeface="宋体"/>
                <a:sym typeface="Mathematica1" pitchFamily="2" charset="2"/>
              </a:rPr>
              <a:t>μ</a:t>
            </a:r>
            <a:r>
              <a:rPr lang="en-US" altLang="zh-CN" sz="2400" b="1" i="1" baseline="-25000" dirty="0" smtClean="0">
                <a:latin typeface="宋体" pitchFamily="2" charset="-122"/>
                <a:sym typeface="Mathematica1" pitchFamily="2" charset="2"/>
              </a:rPr>
              <a:t>0</a:t>
            </a:r>
            <a:r>
              <a:rPr lang="en-US" altLang="zh-CN" sz="2400" b="1" baseline="-25000" dirty="0" smtClean="0">
                <a:latin typeface="宋体" pitchFamily="2" charset="-122"/>
                <a:sym typeface="Mathematica1" pitchFamily="2" charset="2"/>
              </a:rPr>
              <a:t> </a:t>
            </a:r>
            <a:r>
              <a:rPr lang="en-US" altLang="zh-CN" sz="2400" b="1" dirty="0">
                <a:latin typeface="宋体" pitchFamily="2" charset="-122"/>
                <a:sym typeface="Mathematica1" pitchFamily="2" charset="2"/>
              </a:rPr>
              <a:t>: </a:t>
            </a:r>
            <a:r>
              <a:rPr lang="zh-CN" altLang="en-US" sz="2400" b="1" dirty="0">
                <a:ea typeface="楷体_GB2312" pitchFamily="49" charset="-122"/>
                <a:sym typeface="Mathematica1" pitchFamily="2" charset="2"/>
              </a:rPr>
              <a:t>电</a:t>
            </a:r>
            <a:r>
              <a:rPr lang="zh-CN" altLang="en-US" sz="2400" b="1" dirty="0">
                <a:latin typeface="宋体" pitchFamily="2" charset="-122"/>
                <a:ea typeface="楷体_GB2312" pitchFamily="49" charset="-122"/>
                <a:sym typeface="Mathematica1" pitchFamily="2" charset="2"/>
              </a:rPr>
              <a:t>子磁</a:t>
            </a:r>
            <a:r>
              <a:rPr lang="zh-CN" altLang="en-US" sz="2400" b="1" dirty="0">
                <a:ea typeface="楷体_GB2312" pitchFamily="49" charset="-122"/>
              </a:rPr>
              <a:t>矩</a:t>
            </a:r>
            <a:endParaRPr lang="zh-CN" altLang="el-GR" sz="2400" b="1" dirty="0">
              <a:ea typeface="楷体_GB2312" pitchFamily="49" charset="-122"/>
            </a:endParaRPr>
          </a:p>
        </p:txBody>
      </p:sp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3348038" y="1484313"/>
          <a:ext cx="5222875" cy="143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Equation" r:id="rId5" imgW="3048000" imgH="838200" progId="Equation.DSMT4">
                  <p:embed/>
                </p:oleObj>
              </mc:Choice>
              <mc:Fallback>
                <p:oleObj name="Equation" r:id="rId5" imgW="3048000" imgH="83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1484313"/>
                        <a:ext cx="5222875" cy="1436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7" name="Rectangle 9"/>
          <p:cNvSpPr>
            <a:spLocks noChangeArrowheads="1"/>
          </p:cNvSpPr>
          <p:nvPr/>
        </p:nvSpPr>
        <p:spPr bwMode="auto">
          <a:xfrm>
            <a:off x="0" y="515778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/>
              <a:t>N(</a:t>
            </a:r>
            <a:r>
              <a:rPr lang="el-GR" altLang="zh-CN" sz="2400" b="1" dirty="0"/>
              <a:t>ε</a:t>
            </a:r>
            <a:r>
              <a:rPr lang="en-US" altLang="zh-CN" sz="2400" b="1" dirty="0"/>
              <a:t>)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为能级密度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, </a:t>
            </a:r>
            <a:r>
              <a:rPr lang="en-US" altLang="zh-CN" sz="2400" b="1" i="1" dirty="0">
                <a:ea typeface="楷体_GB2312" pitchFamily="49" charset="-122"/>
              </a:rPr>
              <a:t>k</a:t>
            </a:r>
            <a:r>
              <a:rPr lang="en-US" altLang="zh-CN" sz="2400" b="1" i="1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为波数。</a:t>
            </a:r>
            <a:r>
              <a:rPr lang="zh-CN" altLang="el-GR" sz="2400" b="1" dirty="0">
                <a:latin typeface="楷体_GB2312" pitchFamily="49" charset="-122"/>
                <a:ea typeface="楷体_GB2312" pitchFamily="49" charset="-122"/>
              </a:rPr>
              <a:t>当外加磁场远低于</a:t>
            </a:r>
            <a:r>
              <a:rPr lang="en-US" altLang="zh-CN" sz="2400" b="1" dirty="0"/>
              <a:t>Landau</a:t>
            </a:r>
            <a:r>
              <a:rPr lang="zh-CN" altLang="en-US" sz="2400" b="1" dirty="0">
                <a:ea typeface="楷体_GB2312" pitchFamily="49" charset="-122"/>
              </a:rPr>
              <a:t>临界磁场</a:t>
            </a:r>
            <a:r>
              <a:rPr lang="en-US" altLang="zh-CN" sz="2400" b="1" dirty="0"/>
              <a:t>(</a:t>
            </a:r>
            <a:r>
              <a:rPr lang="en-US" altLang="zh-CN" sz="2400" b="1" i="1" dirty="0" err="1"/>
              <a:t>B</a:t>
            </a:r>
            <a:r>
              <a:rPr lang="en-US" altLang="zh-CN" sz="2400" b="1" baseline="-25000" dirty="0" err="1"/>
              <a:t>cr</a:t>
            </a:r>
            <a:r>
              <a:rPr lang="en-US" altLang="zh-CN" sz="2400" b="1" dirty="0"/>
              <a:t>=4.414×10</a:t>
            </a:r>
            <a:r>
              <a:rPr lang="en-US" altLang="zh-CN" sz="2400" b="1" baseline="30000" dirty="0"/>
              <a:t>13</a:t>
            </a:r>
            <a:r>
              <a:rPr lang="en-US" altLang="zh-CN" sz="2400" b="1" dirty="0"/>
              <a:t>gauss)</a:t>
            </a:r>
            <a:r>
              <a:rPr lang="zh-CN" altLang="en-US" sz="2400" b="1" dirty="0">
                <a:ea typeface="楷体_GB2312" pitchFamily="49" charset="-122"/>
              </a:rPr>
              <a:t>时</a:t>
            </a:r>
            <a:r>
              <a:rPr lang="zh-CN" altLang="en-US" sz="2400" b="1" dirty="0"/>
              <a:t>，</a:t>
            </a:r>
            <a:r>
              <a:rPr lang="en-US" altLang="zh-CN" sz="2400" b="1" dirty="0"/>
              <a:t>Fermi</a:t>
            </a:r>
            <a:r>
              <a:rPr lang="zh-CN" altLang="en-US" sz="2400" b="1" dirty="0">
                <a:ea typeface="楷体_GB2312" pitchFamily="49" charset="-122"/>
              </a:rPr>
              <a:t>球为球对称</a:t>
            </a:r>
            <a:r>
              <a:rPr lang="zh-CN" altLang="en-US" sz="2400" b="1" dirty="0"/>
              <a:t>。</a:t>
            </a:r>
            <a:endParaRPr lang="el-GR" altLang="zh-CN" sz="2400" b="1" dirty="0"/>
          </a:p>
        </p:txBody>
      </p:sp>
      <p:graphicFrame>
        <p:nvGraphicFramePr>
          <p:cNvPr id="51208" name="Object 10"/>
          <p:cNvGraphicFramePr>
            <a:graphicFrameLocks noChangeAspect="1"/>
          </p:cNvGraphicFramePr>
          <p:nvPr/>
        </p:nvGraphicFramePr>
        <p:xfrm>
          <a:off x="6011863" y="3284538"/>
          <a:ext cx="1366837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Equation" r:id="rId7" imgW="507780" imgH="393529" progId="Equation.DSMT4">
                  <p:embed/>
                </p:oleObj>
              </mc:Choice>
              <mc:Fallback>
                <p:oleObj name="Equation" r:id="rId7" imgW="507780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3284538"/>
                        <a:ext cx="1366837" cy="105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9" name="Object 11"/>
          <p:cNvGraphicFramePr>
            <a:graphicFrameLocks noChangeAspect="1"/>
          </p:cNvGraphicFramePr>
          <p:nvPr/>
        </p:nvGraphicFramePr>
        <p:xfrm>
          <a:off x="0" y="6067425"/>
          <a:ext cx="410845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Equation" r:id="rId9" imgW="2044700" imgH="393700" progId="Equation.DSMT4">
                  <p:embed/>
                </p:oleObj>
              </mc:Choice>
              <mc:Fallback>
                <p:oleObj name="Equation" r:id="rId9" imgW="20447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067425"/>
                        <a:ext cx="4108450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0" name="Rectangle 13"/>
          <p:cNvSpPr>
            <a:spLocks noChangeArrowheads="1"/>
          </p:cNvSpPr>
          <p:nvPr/>
        </p:nvSpPr>
        <p:spPr bwMode="auto">
          <a:xfrm>
            <a:off x="4932363" y="6400800"/>
            <a:ext cx="1306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i="1"/>
              <a:t>V</a:t>
            </a:r>
            <a:r>
              <a:rPr lang="zh-CN" altLang="en-US" sz="2400" b="1"/>
              <a:t>为体积</a:t>
            </a:r>
          </a:p>
        </p:txBody>
      </p:sp>
      <p:sp>
        <p:nvSpPr>
          <p:cNvPr id="51211" name="Rectangle 2"/>
          <p:cNvSpPr>
            <a:spLocks noChangeArrowheads="1"/>
          </p:cNvSpPr>
          <p:nvPr/>
        </p:nvSpPr>
        <p:spPr bwMode="auto">
          <a:xfrm>
            <a:off x="0" y="1270000"/>
            <a:ext cx="151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</a:rPr>
              <a:t>诱导磁矩</a:t>
            </a:r>
            <a:r>
              <a:rPr lang="en-US" altLang="zh-CN" sz="2400" b="1">
                <a:solidFill>
                  <a:schemeClr val="accent2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33573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772400" cy="47625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sz="3600" b="1" smtClean="0">
                <a:solidFill>
                  <a:schemeClr val="accent2"/>
                </a:solidFill>
              </a:rPr>
              <a:t>ln</a:t>
            </a:r>
            <a:r>
              <a:rPr lang="el-GR" altLang="zh-CN" sz="3600" b="1" smtClean="0">
                <a:solidFill>
                  <a:schemeClr val="accent2"/>
                </a:solidFill>
                <a:latin typeface="宋体" pitchFamily="2" charset="-122"/>
              </a:rPr>
              <a:t>Ξ</a:t>
            </a:r>
            <a:r>
              <a:rPr lang="zh-CN" altLang="en-US" sz="36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的计算</a:t>
            </a:r>
            <a:endParaRPr lang="zh-CN" altLang="el-GR" sz="3600" b="1" smtClean="0">
              <a:solidFill>
                <a:schemeClr val="accent2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6613"/>
            <a:ext cx="9144000" cy="647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2400" b="1" smtClean="0">
                <a:ea typeface="楷体_GB2312" pitchFamily="49" charset="-122"/>
                <a:cs typeface="Times New Roman" pitchFamily="18" charset="0"/>
              </a:rPr>
              <a:t>无论对电子气体，或中子气体，都有</a:t>
            </a:r>
            <a:r>
              <a:rPr lang="el-GR" altLang="zh-CN" sz="2400" b="1" smtClean="0">
                <a:ea typeface="楷体_GB2312" pitchFamily="49" charset="-122"/>
                <a:cs typeface="Times New Roman" pitchFamily="18" charset="0"/>
              </a:rPr>
              <a:t>μ</a:t>
            </a:r>
            <a:r>
              <a:rPr lang="en-US" altLang="zh-CN" sz="2400" b="1" baseline="-25000" smtClean="0">
                <a:ea typeface="楷体_GB2312" pitchFamily="49" charset="-122"/>
                <a:cs typeface="Times New Roman" pitchFamily="18" charset="0"/>
              </a:rPr>
              <a:t>0</a:t>
            </a:r>
            <a:r>
              <a:rPr lang="en-US" altLang="zh-CN" sz="2400" b="1" smtClean="0">
                <a:ea typeface="楷体_GB2312" pitchFamily="49" charset="-122"/>
                <a:cs typeface="Times New Roman" pitchFamily="18" charset="0"/>
              </a:rPr>
              <a:t>B </a:t>
            </a:r>
            <a:r>
              <a:rPr lang="en-US" altLang="zh-CN" sz="2400" b="1" smtClean="0">
                <a:ea typeface="楷体_GB2312" pitchFamily="49" charset="-122"/>
                <a:cs typeface="Times New Roman" pitchFamily="18" charset="0"/>
                <a:sym typeface="Mathematica1" pitchFamily="2" charset="2"/>
              </a:rPr>
              <a:t> </a:t>
            </a:r>
            <a:r>
              <a:rPr lang="en-US" altLang="zh-CN" sz="2400" b="1" smtClean="0">
                <a:ea typeface="楷体_GB2312" pitchFamily="49" charset="-122"/>
                <a:cs typeface="Times New Roman" pitchFamily="18" charset="0"/>
              </a:rPr>
              <a:t>&lt;&lt;E</a:t>
            </a:r>
            <a:r>
              <a:rPr lang="en-US" altLang="zh-CN" sz="2400" b="1" baseline="-25000" smtClean="0">
                <a:ea typeface="楷体_GB2312" pitchFamily="49" charset="-122"/>
                <a:cs typeface="Times New Roman" pitchFamily="18" charset="0"/>
              </a:rPr>
              <a:t>F</a:t>
            </a:r>
            <a:r>
              <a:rPr lang="en-US" altLang="zh-CN" sz="2400" b="1" smtClean="0">
                <a:ea typeface="楷体_GB2312" pitchFamily="49" charset="-122"/>
                <a:cs typeface="Times New Roman" pitchFamily="18" charset="0"/>
              </a:rPr>
              <a:t>, </a:t>
            </a:r>
            <a:r>
              <a:rPr lang="zh-CN" altLang="en-US" sz="2400" b="1" smtClean="0">
                <a:ea typeface="楷体_GB2312" pitchFamily="49" charset="-122"/>
                <a:cs typeface="Times New Roman" pitchFamily="18" charset="0"/>
              </a:rPr>
              <a:t>可以将</a:t>
            </a:r>
            <a:r>
              <a:rPr lang="en-US" altLang="zh-CN" sz="2400" b="1" smtClean="0">
                <a:ea typeface="楷体_GB2312" pitchFamily="49" charset="-122"/>
                <a:cs typeface="Times New Roman" pitchFamily="18" charset="0"/>
              </a:rPr>
              <a:t>ln</a:t>
            </a:r>
            <a:r>
              <a:rPr lang="el-GR" altLang="zh-CN" sz="2400" b="1" smtClean="0">
                <a:latin typeface="宋体" pitchFamily="2" charset="-122"/>
                <a:ea typeface="楷体_GB2312" pitchFamily="49" charset="-122"/>
                <a:cs typeface="Times New Roman" pitchFamily="18" charset="0"/>
              </a:rPr>
              <a:t>Ξ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  <a:cs typeface="Times New Roman" pitchFamily="18" charset="0"/>
              </a:rPr>
              <a:t>中的</a:t>
            </a:r>
            <a:endParaRPr lang="zh-CN" altLang="el-GR" sz="2400" b="1" smtClean="0">
              <a:latin typeface="楷体_GB2312" pitchFamily="49" charset="-122"/>
              <a:ea typeface="楷体_GB2312" pitchFamily="49" charset="-122"/>
              <a:cs typeface="Times New Roman" pitchFamily="18" charset="0"/>
            </a:endParaRPr>
          </a:p>
        </p:txBody>
      </p:sp>
      <p:graphicFrame>
        <p:nvGraphicFramePr>
          <p:cNvPr id="52228" name="Object 5"/>
          <p:cNvGraphicFramePr>
            <a:graphicFrameLocks noChangeAspect="1"/>
          </p:cNvGraphicFramePr>
          <p:nvPr/>
        </p:nvGraphicFramePr>
        <p:xfrm>
          <a:off x="1692275" y="1412875"/>
          <a:ext cx="41592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Equation" r:id="rId3" imgW="1803400" imgH="228600" progId="Equation.DSMT4">
                  <p:embed/>
                </p:oleObj>
              </mc:Choice>
              <mc:Fallback>
                <p:oleObj name="Equation" r:id="rId3" imgW="1803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412875"/>
                        <a:ext cx="4159250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9" name="Rectangle 6"/>
          <p:cNvSpPr>
            <a:spLocks noChangeArrowheads="1"/>
          </p:cNvSpPr>
          <p:nvPr/>
        </p:nvSpPr>
        <p:spPr bwMode="auto">
          <a:xfrm>
            <a:off x="179388" y="1989138"/>
            <a:ext cx="468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ea typeface="楷体_GB2312" pitchFamily="49" charset="-122"/>
              </a:rPr>
              <a:t>按</a:t>
            </a:r>
            <a:r>
              <a:rPr lang="zh-CN" altLang="en-US" sz="2400" b="1">
                <a:sym typeface="Mathematica1" pitchFamily="2" charset="2"/>
              </a:rPr>
              <a:t></a:t>
            </a:r>
            <a:r>
              <a:rPr lang="el-GR" altLang="zh-CN" sz="2400" b="1">
                <a:cs typeface="Times New Roman" pitchFamily="18" charset="0"/>
                <a:sym typeface="Mathematica1" pitchFamily="2" charset="2"/>
              </a:rPr>
              <a:t>μ</a:t>
            </a:r>
            <a:r>
              <a:rPr lang="en-US" altLang="zh-CN" sz="2400" b="1" baseline="-25000">
                <a:cs typeface="Times New Roman" pitchFamily="18" charset="0"/>
                <a:sym typeface="Mathematica1" pitchFamily="2" charset="2"/>
              </a:rPr>
              <a:t>0</a:t>
            </a:r>
            <a:r>
              <a:rPr lang="en-US" altLang="zh-CN" sz="2400" b="1">
                <a:cs typeface="Times New Roman" pitchFamily="18" charset="0"/>
                <a:sym typeface="Mathematica1" pitchFamily="2" charset="2"/>
              </a:rPr>
              <a:t>B</a:t>
            </a:r>
            <a:r>
              <a:rPr lang="zh-CN" altLang="en-US" sz="2400" b="1">
                <a:ea typeface="楷体_GB2312" pitchFamily="49" charset="-122"/>
                <a:cs typeface="Times New Roman" pitchFamily="18" charset="0"/>
                <a:sym typeface="Mathematica1" pitchFamily="2" charset="2"/>
              </a:rPr>
              <a:t>展开级数，保留前三项</a:t>
            </a:r>
            <a:r>
              <a:rPr lang="zh-CN" altLang="en-US" sz="2400" b="1">
                <a:cs typeface="Times New Roman" pitchFamily="18" charset="0"/>
                <a:sym typeface="Mathematica1" pitchFamily="2" charset="2"/>
              </a:rPr>
              <a:t>。</a:t>
            </a:r>
            <a:endParaRPr lang="zh-CN" altLang="el-GR" sz="2400" b="1">
              <a:cs typeface="Times New Roman" pitchFamily="18" charset="0"/>
              <a:sym typeface="Mathematica1" pitchFamily="2" charset="2"/>
            </a:endParaRPr>
          </a:p>
        </p:txBody>
      </p:sp>
      <p:graphicFrame>
        <p:nvGraphicFramePr>
          <p:cNvPr id="52230" name="Object 7"/>
          <p:cNvGraphicFramePr>
            <a:graphicFrameLocks noChangeAspect="1"/>
          </p:cNvGraphicFramePr>
          <p:nvPr/>
        </p:nvGraphicFramePr>
        <p:xfrm>
          <a:off x="1692275" y="4005263"/>
          <a:ext cx="20224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Equation" r:id="rId5" imgW="1104900" imgH="393700" progId="Equation.DSMT4">
                  <p:embed/>
                </p:oleObj>
              </mc:Choice>
              <mc:Fallback>
                <p:oleObj name="Equation" r:id="rId5" imgW="11049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005263"/>
                        <a:ext cx="202247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1" name="Rectangle 8"/>
          <p:cNvSpPr>
            <a:spLocks noChangeArrowheads="1"/>
          </p:cNvSpPr>
          <p:nvPr/>
        </p:nvSpPr>
        <p:spPr bwMode="auto">
          <a:xfrm>
            <a:off x="0" y="4076700"/>
            <a:ext cx="900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ea typeface="楷体_GB2312" pitchFamily="49" charset="-122"/>
                <a:sym typeface="Mathematica1" pitchFamily="2" charset="2"/>
              </a:rPr>
              <a:t>其中</a:t>
            </a:r>
          </a:p>
        </p:txBody>
      </p:sp>
      <p:sp>
        <p:nvSpPr>
          <p:cNvPr id="52232" name="Rectangle 9"/>
          <p:cNvSpPr>
            <a:spLocks noChangeArrowheads="1"/>
          </p:cNvSpPr>
          <p:nvPr/>
        </p:nvSpPr>
        <p:spPr bwMode="auto">
          <a:xfrm>
            <a:off x="0" y="4941888"/>
            <a:ext cx="71643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ea typeface="楷体_GB2312" pitchFamily="49" charset="-122"/>
                <a:sym typeface="Mathematica1" pitchFamily="2" charset="2"/>
              </a:rPr>
              <a:t>为能量状态</a:t>
            </a:r>
            <a:r>
              <a:rPr lang="el-GR" altLang="zh-CN" sz="2400" b="1" dirty="0">
                <a:ea typeface="楷体_GB2312" pitchFamily="49" charset="-122"/>
                <a:sym typeface="Mathematica1" pitchFamily="2" charset="2"/>
              </a:rPr>
              <a:t>ε</a:t>
            </a:r>
            <a:r>
              <a:rPr lang="zh-CN" altLang="en-US" sz="2400" b="1" dirty="0">
                <a:ea typeface="楷体_GB2312" pitchFamily="49" charset="-122"/>
                <a:sym typeface="Mathematica1" pitchFamily="2" charset="2"/>
              </a:rPr>
              <a:t>上平均一个量子态所占有的中子数</a:t>
            </a:r>
            <a:r>
              <a:rPr lang="zh-CN" altLang="en-US" sz="2400" b="1" dirty="0">
                <a:sym typeface="Mathematica1" pitchFamily="2" charset="2"/>
              </a:rPr>
              <a:t>。</a:t>
            </a:r>
          </a:p>
          <a:p>
            <a:r>
              <a:rPr lang="zh-CN" altLang="en-US" sz="2400" b="1" dirty="0">
                <a:ea typeface="楷体_GB2312" pitchFamily="49" charset="-122"/>
                <a:sym typeface="Mathematica1" pitchFamily="2" charset="2"/>
              </a:rPr>
              <a:t>在</a:t>
            </a:r>
            <a:r>
              <a:rPr lang="en-US" altLang="zh-CN" sz="2400" b="1" dirty="0">
                <a:cs typeface="Times New Roman" pitchFamily="18" charset="0"/>
                <a:sym typeface="Mathematica1" pitchFamily="2" charset="2"/>
              </a:rPr>
              <a:t>Fermi</a:t>
            </a:r>
            <a:r>
              <a:rPr lang="zh-CN" altLang="en-US" sz="2400" b="1" dirty="0">
                <a:ea typeface="楷体_GB2312" pitchFamily="49" charset="-122"/>
                <a:cs typeface="Times New Roman" pitchFamily="18" charset="0"/>
                <a:sym typeface="Mathematica1" pitchFamily="2" charset="2"/>
              </a:rPr>
              <a:t>海深处</a:t>
            </a:r>
            <a:r>
              <a:rPr lang="en-US" altLang="zh-CN" sz="2400" b="1" dirty="0">
                <a:cs typeface="Times New Roman" pitchFamily="18" charset="0"/>
                <a:sym typeface="Mathematica1" pitchFamily="2" charset="2"/>
              </a:rPr>
              <a:t>(</a:t>
            </a:r>
            <a:r>
              <a:rPr lang="el-GR" altLang="zh-CN" sz="2400" b="1" dirty="0">
                <a:cs typeface="Times New Roman" pitchFamily="18" charset="0"/>
                <a:sym typeface="Mathematica1" pitchFamily="2" charset="2"/>
              </a:rPr>
              <a:t>ε</a:t>
            </a:r>
            <a:r>
              <a:rPr lang="en-US" altLang="zh-CN" sz="2400" b="1" dirty="0">
                <a:cs typeface="Times New Roman" pitchFamily="18" charset="0"/>
                <a:sym typeface="Mathematica1" pitchFamily="2" charset="2"/>
              </a:rPr>
              <a:t>&lt;&lt; </a:t>
            </a:r>
            <a:r>
              <a:rPr lang="el-GR" altLang="zh-CN" sz="2400" b="1" dirty="0">
                <a:cs typeface="Times New Roman" pitchFamily="18" charset="0"/>
                <a:sym typeface="Mathematica1" pitchFamily="2" charset="2"/>
              </a:rPr>
              <a:t>ψ</a:t>
            </a:r>
            <a:r>
              <a:rPr lang="en-US" altLang="zh-CN" sz="2400" b="1" dirty="0">
                <a:cs typeface="Times New Roman" pitchFamily="18" charset="0"/>
                <a:sym typeface="Mathematica1" pitchFamily="2" charset="2"/>
              </a:rPr>
              <a:t>),</a:t>
            </a:r>
            <a:endParaRPr lang="el-GR" altLang="zh-CN" sz="2400" b="1" dirty="0">
              <a:cs typeface="Times New Roman" pitchFamily="18" charset="0"/>
              <a:sym typeface="Mathematica1" pitchFamily="2" charset="2"/>
            </a:endParaRPr>
          </a:p>
        </p:txBody>
      </p:sp>
      <p:graphicFrame>
        <p:nvGraphicFramePr>
          <p:cNvPr id="52233" name="Object 10"/>
          <p:cNvGraphicFramePr>
            <a:graphicFrameLocks noChangeAspect="1"/>
          </p:cNvGraphicFramePr>
          <p:nvPr/>
        </p:nvGraphicFramePr>
        <p:xfrm>
          <a:off x="4500563" y="5445125"/>
          <a:ext cx="115093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Equation" r:id="rId7" imgW="533169" imgH="203112" progId="Equation.DSMT4">
                  <p:embed/>
                </p:oleObj>
              </mc:Choice>
              <mc:Fallback>
                <p:oleObj name="Equation" r:id="rId7" imgW="533169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5445125"/>
                        <a:ext cx="1150937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4" name="Rectangle 11"/>
          <p:cNvSpPr>
            <a:spLocks noChangeArrowheads="1"/>
          </p:cNvSpPr>
          <p:nvPr/>
        </p:nvSpPr>
        <p:spPr bwMode="auto">
          <a:xfrm>
            <a:off x="0" y="6092825"/>
            <a:ext cx="3635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ea typeface="楷体_GB2312" pitchFamily="49" charset="-122"/>
                <a:sym typeface="Mathematica1" pitchFamily="2" charset="2"/>
              </a:rPr>
              <a:t>在</a:t>
            </a:r>
            <a:r>
              <a:rPr lang="en-US" altLang="zh-CN" sz="2400" b="1" dirty="0">
                <a:sym typeface="Mathematica1" pitchFamily="2" charset="2"/>
              </a:rPr>
              <a:t>Fermi</a:t>
            </a:r>
            <a:r>
              <a:rPr lang="zh-CN" altLang="en-US" sz="2400" b="1" dirty="0">
                <a:ea typeface="楷体_GB2312" pitchFamily="49" charset="-122"/>
                <a:sym typeface="Mathematica1" pitchFamily="2" charset="2"/>
              </a:rPr>
              <a:t>海以上</a:t>
            </a:r>
            <a:r>
              <a:rPr lang="en-US" altLang="zh-CN" sz="2400" b="1" dirty="0">
                <a:sym typeface="Mathematica1" pitchFamily="2" charset="2"/>
              </a:rPr>
              <a:t>,</a:t>
            </a:r>
            <a:r>
              <a:rPr lang="el-GR" altLang="zh-CN" sz="2400" b="1" dirty="0">
                <a:sym typeface="Mathematica1" pitchFamily="2" charset="2"/>
              </a:rPr>
              <a:t>ε</a:t>
            </a:r>
            <a:r>
              <a:rPr lang="en-US" altLang="zh-CN" sz="2400" b="1" dirty="0">
                <a:sym typeface="Mathematica1" pitchFamily="2" charset="2"/>
              </a:rPr>
              <a:t> &gt; </a:t>
            </a:r>
            <a:r>
              <a:rPr lang="el-GR" altLang="zh-CN" sz="2400" b="1" dirty="0">
                <a:sym typeface="Mathematica1" pitchFamily="2" charset="2"/>
              </a:rPr>
              <a:t>ψ</a:t>
            </a:r>
            <a:endParaRPr lang="en-US" altLang="zh-CN" sz="2400" b="1" dirty="0">
              <a:sym typeface="Mathematica1" pitchFamily="2" charset="2"/>
            </a:endParaRPr>
          </a:p>
        </p:txBody>
      </p:sp>
      <p:graphicFrame>
        <p:nvGraphicFramePr>
          <p:cNvPr id="52235" name="Object 1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72000" y="6165850"/>
          <a:ext cx="12954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Equation" r:id="rId9" imgW="558558" imgH="203112" progId="Equation.DSMT4">
                  <p:embed/>
                </p:oleObj>
              </mc:Choice>
              <mc:Fallback>
                <p:oleObj name="Equation" r:id="rId9" imgW="558558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6165850"/>
                        <a:ext cx="12954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6" name="Object 13"/>
          <p:cNvGraphicFramePr>
            <a:graphicFrameLocks noChangeAspect="1"/>
          </p:cNvGraphicFramePr>
          <p:nvPr/>
        </p:nvGraphicFramePr>
        <p:xfrm>
          <a:off x="323850" y="2708275"/>
          <a:ext cx="7380288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Equation" r:id="rId11" imgW="3479800" imgH="635000" progId="Equation.DSMT4">
                  <p:embed/>
                </p:oleObj>
              </mc:Choice>
              <mc:Fallback>
                <p:oleObj name="Equation" r:id="rId11" imgW="3479800" imgH="63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708275"/>
                        <a:ext cx="7380288" cy="134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329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55013" y="0"/>
            <a:ext cx="788987" cy="4048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3600" b="1" smtClean="0">
                <a:solidFill>
                  <a:schemeClr val="accent2"/>
                </a:solidFill>
                <a:ea typeface="楷体_GB2312" pitchFamily="49" charset="-122"/>
              </a:rPr>
              <a:t>续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0"/>
            <a:ext cx="8964612" cy="8366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2000" b="1" smtClean="0">
                <a:ea typeface="楷体_GB2312" pitchFamily="49" charset="-122"/>
              </a:rPr>
              <a:t>上述展开式的第二项对自旋</a:t>
            </a:r>
            <a:r>
              <a:rPr lang="zh-CN" altLang="en-US" sz="2000" b="1" smtClean="0">
                <a:sym typeface="Mathematica1" pitchFamily="2" charset="2"/>
              </a:rPr>
              <a:t></a:t>
            </a:r>
            <a:r>
              <a:rPr lang="en-US" altLang="zh-CN" sz="2000" b="1" smtClean="0">
                <a:sym typeface="Mathematica1" pitchFamily="2" charset="2"/>
              </a:rPr>
              <a:t>(=-1/2, +1/2)</a:t>
            </a:r>
            <a:r>
              <a:rPr lang="zh-CN" altLang="en-US" sz="2000" b="1" smtClean="0"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求和为零，而第一、三项</a:t>
            </a:r>
          </a:p>
          <a:p>
            <a:pPr eaLnBrk="1" hangingPunct="1">
              <a:buFontTx/>
              <a:buNone/>
            </a:pPr>
            <a:r>
              <a:rPr lang="zh-CN" altLang="en-US" sz="2000" b="1" smtClean="0"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对</a:t>
            </a:r>
            <a:r>
              <a:rPr lang="zh-CN" altLang="en-US" sz="2000" b="1" smtClean="0">
                <a:ea typeface="楷体_GB2312" pitchFamily="49" charset="-122"/>
                <a:sym typeface="Mathematica1" pitchFamily="2" charset="2"/>
              </a:rPr>
              <a:t></a:t>
            </a:r>
            <a:r>
              <a:rPr lang="zh-CN" altLang="en-US" sz="2000" b="1" smtClean="0"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求和则简单乘以</a:t>
            </a:r>
            <a:r>
              <a:rPr lang="en-US" altLang="zh-CN" sz="2000" b="1" smtClean="0">
                <a:ea typeface="楷体_GB2312" pitchFamily="49" charset="-122"/>
                <a:sym typeface="Mathematica1" pitchFamily="2" charset="2"/>
              </a:rPr>
              <a:t>2</a:t>
            </a:r>
            <a:r>
              <a:rPr lang="zh-CN" altLang="en-US" sz="2000" b="1" smtClean="0"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倍</a:t>
            </a:r>
            <a:r>
              <a:rPr lang="zh-CN" altLang="en-US" sz="2000" b="1" smtClean="0">
                <a:sym typeface="Mathematica1" pitchFamily="2" charset="2"/>
              </a:rPr>
              <a:t>。</a:t>
            </a:r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1225550" y="1125538"/>
          <a:ext cx="7040563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Equation" r:id="rId3" imgW="4076700" imgH="469900" progId="Equation.DSMT4">
                  <p:embed/>
                </p:oleObj>
              </mc:Choice>
              <mc:Fallback>
                <p:oleObj name="Equation" r:id="rId3" imgW="40767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5550" y="1125538"/>
                        <a:ext cx="7040563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198913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第一项与磁场无关，因而它对磁矩计算无贡献。在对磁场求导数时我们不考虑它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只计算上式后一项。由于</a:t>
            </a:r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1763713" y="3716338"/>
          <a:ext cx="4699000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Equation" r:id="rId5" imgW="2743200" imgH="469900" progId="Equation.DSMT4">
                  <p:embed/>
                </p:oleObj>
              </mc:Choice>
              <mc:Fallback>
                <p:oleObj name="Equation" r:id="rId5" imgW="27432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716338"/>
                        <a:ext cx="4699000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5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1763713" y="2852738"/>
          <a:ext cx="3573462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name="Equation" r:id="rId7" imgW="1714500" imgH="393700" progId="Equation.DSMT4">
                  <p:embed/>
                </p:oleObj>
              </mc:Choice>
              <mc:Fallback>
                <p:oleObj name="Equation" r:id="rId7" imgW="17145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852738"/>
                        <a:ext cx="3573462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0" y="3644900"/>
            <a:ext cx="97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ea typeface="楷体_GB2312" pitchFamily="49" charset="-122"/>
              </a:rPr>
              <a:t>以及</a:t>
            </a: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0" y="4652963"/>
            <a:ext cx="619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chemeClr val="accent2"/>
                </a:solidFill>
                <a:sym typeface="Mathematica1" pitchFamily="2" charset="2"/>
              </a:rPr>
              <a:t></a:t>
            </a:r>
          </a:p>
        </p:txBody>
      </p:sp>
      <p:graphicFrame>
        <p:nvGraphicFramePr>
          <p:cNvPr id="53258" name="Object 10"/>
          <p:cNvGraphicFramePr>
            <a:graphicFrameLocks noChangeAspect="1"/>
          </p:cNvGraphicFramePr>
          <p:nvPr/>
        </p:nvGraphicFramePr>
        <p:xfrm>
          <a:off x="900113" y="4797425"/>
          <a:ext cx="6450012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name="Equation" r:id="rId9" imgW="3276600" imgH="444500" progId="Equation.DSMT4">
                  <p:embed/>
                </p:oleObj>
              </mc:Choice>
              <mc:Fallback>
                <p:oleObj name="Equation" r:id="rId9" imgW="32766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797425"/>
                        <a:ext cx="6450012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0" y="5661025"/>
            <a:ext cx="1042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ea typeface="楷体_GB2312" pitchFamily="49" charset="-122"/>
              </a:rPr>
              <a:t>其中</a:t>
            </a:r>
          </a:p>
        </p:txBody>
      </p:sp>
      <p:graphicFrame>
        <p:nvGraphicFramePr>
          <p:cNvPr id="53260" name="Object 12"/>
          <p:cNvGraphicFramePr>
            <a:graphicFrameLocks noChangeAspect="1"/>
          </p:cNvGraphicFramePr>
          <p:nvPr/>
        </p:nvGraphicFramePr>
        <p:xfrm>
          <a:off x="1908175" y="5805488"/>
          <a:ext cx="20891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Equation" r:id="rId11" imgW="1143000" imgH="444500" progId="Equation.DSMT4">
                  <p:embed/>
                </p:oleObj>
              </mc:Choice>
              <mc:Fallback>
                <p:oleObj name="Equation" r:id="rId11" imgW="11430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5805488"/>
                        <a:ext cx="208915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096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476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4000" b="1" smtClean="0">
                <a:solidFill>
                  <a:srgbClr val="0000CC"/>
                </a:solidFill>
                <a:ea typeface="楷体_GB2312" pitchFamily="49" charset="-122"/>
              </a:rPr>
              <a:t>能级密度</a:t>
            </a:r>
            <a:r>
              <a:rPr lang="en-US" altLang="zh-CN" sz="4000" b="1" smtClean="0">
                <a:solidFill>
                  <a:schemeClr val="accent2"/>
                </a:solidFill>
              </a:rPr>
              <a:t>N(</a:t>
            </a:r>
            <a:r>
              <a:rPr lang="el-GR" altLang="zh-CN" sz="4000" b="1" smtClean="0">
                <a:solidFill>
                  <a:schemeClr val="accent2"/>
                </a:solidFill>
                <a:cs typeface="Times New Roman" pitchFamily="18" charset="0"/>
              </a:rPr>
              <a:t>ε</a:t>
            </a:r>
            <a:r>
              <a:rPr lang="en-US" altLang="zh-CN" sz="4000" b="1" smtClean="0">
                <a:solidFill>
                  <a:schemeClr val="accent2"/>
                </a:solidFill>
                <a:cs typeface="Times New Roman" pitchFamily="18" charset="0"/>
              </a:rPr>
              <a:t>)</a:t>
            </a:r>
          </a:p>
        </p:txBody>
      </p:sp>
      <p:graphicFrame>
        <p:nvGraphicFramePr>
          <p:cNvPr id="54275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827088" y="2420938"/>
          <a:ext cx="3602037" cy="167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name="Equation" r:id="rId3" imgW="1790700" imgH="863600" progId="Equation.DSMT4">
                  <p:embed/>
                </p:oleObj>
              </mc:Choice>
              <mc:Fallback>
                <p:oleObj name="Equation" r:id="rId3" imgW="1790700" imgH="86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420938"/>
                        <a:ext cx="3602037" cy="167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468313" y="1773238"/>
            <a:ext cx="8675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对非相对论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强简并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中子系统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5364163" y="3500438"/>
            <a:ext cx="3427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/>
              <a:t>V </a:t>
            </a:r>
            <a:r>
              <a:rPr lang="en-US" altLang="zh-CN" sz="2400" b="1"/>
              <a:t>: Volume of the system</a:t>
            </a:r>
          </a:p>
        </p:txBody>
      </p:sp>
      <p:graphicFrame>
        <p:nvGraphicFramePr>
          <p:cNvPr id="54278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1562100" y="908050"/>
          <a:ext cx="2779713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Equation" r:id="rId5" imgW="1320227" imgH="393529" progId="Equation.DSMT4">
                  <p:embed/>
                </p:oleObj>
              </mc:Choice>
              <mc:Fallback>
                <p:oleObj name="Equation" r:id="rId5" imgW="1320227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908050"/>
                        <a:ext cx="2779713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323850" y="4487863"/>
            <a:ext cx="417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ea typeface="楷体_GB2312" pitchFamily="49" charset="-122"/>
              </a:rPr>
              <a:t>对超相对论强简并电子系统</a:t>
            </a:r>
          </a:p>
        </p:txBody>
      </p:sp>
      <p:graphicFrame>
        <p:nvGraphicFramePr>
          <p:cNvPr id="54280" name="Object 8"/>
          <p:cNvGraphicFramePr>
            <a:graphicFrameLocks noChangeAspect="1"/>
          </p:cNvGraphicFramePr>
          <p:nvPr/>
        </p:nvGraphicFramePr>
        <p:xfrm>
          <a:off x="1851025" y="5259388"/>
          <a:ext cx="2632075" cy="159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Equation" r:id="rId7" imgW="1002865" imgH="609336" progId="Equation.DSMT4">
                  <p:embed/>
                </p:oleObj>
              </mc:Choice>
              <mc:Fallback>
                <p:oleObj name="Equation" r:id="rId7" imgW="1002865" imgH="6093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5259388"/>
                        <a:ext cx="2632075" cy="159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420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3600" b="1" smtClean="0">
                <a:solidFill>
                  <a:schemeClr val="accent2"/>
                </a:solidFill>
                <a:ea typeface="楷体_GB2312" pitchFamily="49" charset="-122"/>
              </a:rPr>
              <a:t>中子正常</a:t>
            </a:r>
            <a:r>
              <a:rPr lang="en-US" altLang="zh-CN" sz="3600" b="1" smtClean="0">
                <a:solidFill>
                  <a:schemeClr val="accent2"/>
                </a:solidFill>
              </a:rPr>
              <a:t>Fermi</a:t>
            </a:r>
            <a:r>
              <a:rPr lang="zh-CN" altLang="en-US" sz="3600" b="1" smtClean="0">
                <a:solidFill>
                  <a:schemeClr val="accent2"/>
                </a:solidFill>
                <a:ea typeface="楷体_GB2312" pitchFamily="49" charset="-122"/>
              </a:rPr>
              <a:t>系统的</a:t>
            </a:r>
            <a:r>
              <a:rPr lang="en-US" altLang="zh-CN" sz="3600" b="1" smtClean="0">
                <a:solidFill>
                  <a:schemeClr val="accent2"/>
                </a:solidFill>
              </a:rPr>
              <a:t>Pauli</a:t>
            </a:r>
            <a:r>
              <a:rPr lang="zh-CN" altLang="en-US" sz="3600" b="1" smtClean="0">
                <a:solidFill>
                  <a:schemeClr val="accent2"/>
                </a:solidFill>
                <a:ea typeface="楷体_GB2312" pitchFamily="49" charset="-122"/>
              </a:rPr>
              <a:t>顺磁磁矩</a:t>
            </a:r>
            <a:r>
              <a:rPr lang="el-GR" altLang="zh-CN" sz="3600" b="1" smtClean="0">
                <a:solidFill>
                  <a:schemeClr val="accent2"/>
                </a:solidFill>
                <a:cs typeface="Times New Roman" pitchFamily="18" charset="0"/>
              </a:rPr>
              <a:t>μ</a:t>
            </a:r>
            <a:r>
              <a:rPr lang="en-US" altLang="zh-CN" sz="3600" b="1" baseline="30000" smtClean="0">
                <a:solidFill>
                  <a:schemeClr val="accent2"/>
                </a:solidFill>
                <a:cs typeface="Times New Roman" pitchFamily="18" charset="0"/>
              </a:rPr>
              <a:t>(in)</a:t>
            </a:r>
            <a:endParaRPr lang="el-GR" altLang="zh-CN" sz="3600" b="1" smtClean="0">
              <a:solidFill>
                <a:schemeClr val="accent2"/>
              </a:solidFill>
              <a:cs typeface="Times New Roman" pitchFamily="18" charset="0"/>
            </a:endParaRPr>
          </a:p>
        </p:txBody>
      </p:sp>
      <p:graphicFrame>
        <p:nvGraphicFramePr>
          <p:cNvPr id="55299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684213" y="765175"/>
          <a:ext cx="360045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8" name="Equation" r:id="rId3" imgW="1841500" imgH="393700" progId="Equation.DSMT4">
                  <p:embed/>
                </p:oleObj>
              </mc:Choice>
              <mc:Fallback>
                <p:oleObj name="Equation" r:id="rId3" imgW="18415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765175"/>
                        <a:ext cx="360045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435600" y="908050"/>
          <a:ext cx="32766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name="Equation" r:id="rId5" imgW="1714500" imgH="419100" progId="Equation.DSMT4">
                  <p:embed/>
                </p:oleObj>
              </mc:Choice>
              <mc:Fallback>
                <p:oleObj name="Equation" r:id="rId5" imgW="17145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908050"/>
                        <a:ext cx="32766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2565400" y="13589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0" name="Equation" r:id="rId7" imgW="435285" imgH="677109" progId="Equation.DSMT4">
                  <p:embed/>
                </p:oleObj>
              </mc:Choice>
              <mc:Fallback>
                <p:oleObj name="Equation" r:id="rId7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13589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765175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/>
              <a:t>由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4565650" y="908050"/>
            <a:ext cx="619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宋体" pitchFamily="2" charset="-122"/>
                <a:sym typeface="Mathematica1" pitchFamily="2" charset="2"/>
              </a:rPr>
              <a:t>→</a:t>
            </a:r>
            <a:endParaRPr lang="en-US" altLang="zh-CN" sz="2400" b="1">
              <a:sym typeface="Mathematica1" pitchFamily="2" charset="2"/>
            </a:endParaRPr>
          </a:p>
        </p:txBody>
      </p:sp>
      <p:graphicFrame>
        <p:nvGraphicFramePr>
          <p:cNvPr id="55304" name="Object 8"/>
          <p:cNvGraphicFramePr>
            <a:graphicFrameLocks noChangeAspect="1"/>
          </p:cNvGraphicFramePr>
          <p:nvPr/>
        </p:nvGraphicFramePr>
        <p:xfrm>
          <a:off x="395288" y="1557338"/>
          <a:ext cx="4652962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1" name="Equation" r:id="rId9" imgW="2070100" imgH="457200" progId="Equation.DSMT4">
                  <p:embed/>
                </p:oleObj>
              </mc:Choice>
              <mc:Fallback>
                <p:oleObj name="Equation" r:id="rId9" imgW="20701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557338"/>
                        <a:ext cx="4652962" cy="1027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5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795963" y="2492375"/>
          <a:ext cx="280828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name="Equation" r:id="rId11" imgW="1054100" imgH="254000" progId="Equation.DSMT4">
                  <p:embed/>
                </p:oleObj>
              </mc:Choice>
              <mc:Fallback>
                <p:oleObj name="Equation" r:id="rId11" imgW="10541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2492375"/>
                        <a:ext cx="2808287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0" y="2636838"/>
            <a:ext cx="5495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中子星的磁矩同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极区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磁场强度的关系</a:t>
            </a:r>
            <a:r>
              <a:rPr lang="en-US" altLang="zh-CN" sz="2400" b="1"/>
              <a:t>: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0" y="3284538"/>
            <a:ext cx="651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/>
              <a:t>(</a:t>
            </a:r>
            <a:r>
              <a:rPr lang="en-US" altLang="zh-CN" sz="2400" b="1" i="1"/>
              <a:t>R</a:t>
            </a:r>
            <a:r>
              <a:rPr lang="en-US" altLang="zh-CN" sz="2400" b="1" baseline="-25000"/>
              <a:t>NS</a:t>
            </a:r>
            <a:r>
              <a:rPr lang="zh-CN" altLang="en-US" sz="2400" b="1"/>
              <a:t>为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为中子星半径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它产生的诱导磁场强度为</a:t>
            </a:r>
          </a:p>
        </p:txBody>
      </p:sp>
      <p:graphicFrame>
        <p:nvGraphicFramePr>
          <p:cNvPr id="55308" name="Object 12"/>
          <p:cNvGraphicFramePr>
            <a:graphicFrameLocks noChangeAspect="1"/>
          </p:cNvGraphicFramePr>
          <p:nvPr/>
        </p:nvGraphicFramePr>
        <p:xfrm>
          <a:off x="1187450" y="3789363"/>
          <a:ext cx="5405438" cy="207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3" name="Equation" r:id="rId13" imgW="2387600" imgH="914400" progId="Equation.DSMT4">
                  <p:embed/>
                </p:oleObj>
              </mc:Choice>
              <mc:Fallback>
                <p:oleObj name="Equation" r:id="rId13" imgW="238760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789363"/>
                        <a:ext cx="5405438" cy="207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0" y="604202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/>
              <a:t>Ｂ</a:t>
            </a:r>
            <a:r>
              <a:rPr lang="en-US" altLang="zh-CN" sz="2400" b="1" baseline="30000"/>
              <a:t>(0)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为本底初始磁场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在中子星形成过程中，由超新星核心坍缩过程形成的磁场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2474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492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4000" b="1" smtClean="0">
                <a:solidFill>
                  <a:schemeClr val="accent2"/>
                </a:solidFill>
                <a:ea typeface="楷体_GB2312" pitchFamily="49" charset="-122"/>
              </a:rPr>
              <a:t>数值估算</a:t>
            </a:r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611188" y="692150"/>
          <a:ext cx="4176712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name="Equation" r:id="rId3" imgW="1993900" imgH="457200" progId="Equation.DSMT4">
                  <p:embed/>
                </p:oleObj>
              </mc:Choice>
              <mc:Fallback>
                <p:oleObj name="Equation" r:id="rId3" imgW="19939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692150"/>
                        <a:ext cx="4176712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3276600" y="1773238"/>
          <a:ext cx="3373438" cy="169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Equation" r:id="rId5" imgW="1765300" imgH="889000" progId="Equation.DSMT4">
                  <p:embed/>
                </p:oleObj>
              </mc:Choice>
              <mc:Fallback>
                <p:oleObj name="Equation" r:id="rId5" imgW="1765300" imgH="889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773238"/>
                        <a:ext cx="3373438" cy="169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971550" y="4292600"/>
          <a:ext cx="6630988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name="Equation" r:id="rId7" imgW="2146300" imgH="203200" progId="Equation.DSMT4">
                  <p:embed/>
                </p:oleObj>
              </mc:Choice>
              <mc:Fallback>
                <p:oleObj name="Equation" r:id="rId7" imgW="21463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292600"/>
                        <a:ext cx="6630988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1801813" y="3375025"/>
          <a:ext cx="176212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Equation" r:id="rId9" imgW="444114" imgH="164957" progId="Equation.DSMT4">
                  <p:embed/>
                </p:oleObj>
              </mc:Choice>
              <mc:Fallback>
                <p:oleObj name="Equation" r:id="rId9" imgW="444114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813" y="3375025"/>
                        <a:ext cx="1762125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0" y="5516563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24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对质子系统</a:t>
            </a:r>
            <a:r>
              <a:rPr kumimoji="0" lang="en-US" altLang="zh-CN" sz="2400" b="1">
                <a:latin typeface="楷体_GB2312" pitchFamily="49" charset="-122"/>
                <a:ea typeface="楷体_GB2312" pitchFamily="49" charset="-122"/>
              </a:rPr>
              <a:t>: (</a:t>
            </a:r>
            <a:r>
              <a:rPr kumimoji="0" lang="zh-CN" altLang="en-US" sz="2400" b="1">
                <a:latin typeface="楷体_GB2312" pitchFamily="49" charset="-122"/>
                <a:ea typeface="楷体_GB2312" pitchFamily="49" charset="-122"/>
              </a:rPr>
              <a:t>在中子星内</a:t>
            </a:r>
            <a:r>
              <a:rPr kumimoji="0" lang="en-US" altLang="zh-CN" sz="2400" b="1">
                <a:latin typeface="楷体_GB2312" pitchFamily="49" charset="-122"/>
                <a:ea typeface="楷体_GB2312" pitchFamily="49" charset="-122"/>
              </a:rPr>
              <a:t>, </a:t>
            </a:r>
            <a:r>
              <a:rPr kumimoji="0" lang="zh-CN" altLang="en-US" sz="2400" b="1">
                <a:latin typeface="楷体_GB2312" pitchFamily="49" charset="-122"/>
                <a:ea typeface="楷体_GB2312" pitchFamily="49" charset="-122"/>
              </a:rPr>
              <a:t>质子丰度</a:t>
            </a:r>
            <a:r>
              <a:rPr kumimoji="0" lang="en-US" altLang="zh-CN" sz="2400" b="1"/>
              <a:t>Y</a:t>
            </a:r>
            <a:r>
              <a:rPr kumimoji="0" lang="en-US" altLang="zh-CN" sz="2400" b="1" baseline="-25000"/>
              <a:t>p</a:t>
            </a:r>
            <a:r>
              <a:rPr kumimoji="0" lang="en-US" altLang="zh-CN" sz="2400" b="1"/>
              <a:t> ~ </a:t>
            </a:r>
            <a:r>
              <a:rPr lang="en-US" altLang="zh-CN" sz="2400" b="1"/>
              <a:t>(5-8)%)</a:t>
            </a:r>
          </a:p>
          <a:p>
            <a:r>
              <a:rPr lang="zh-CN" altLang="en-US" sz="2400" b="1">
                <a:ea typeface="楷体_GB2312" pitchFamily="49" charset="-122"/>
              </a:rPr>
              <a:t>它的</a:t>
            </a:r>
            <a:r>
              <a:rPr lang="en-US" altLang="zh-CN" sz="2400" b="1"/>
              <a:t>Pauli</a:t>
            </a:r>
            <a:r>
              <a:rPr lang="zh-CN" altLang="en-US" sz="2400" b="1">
                <a:ea typeface="楷体_GB2312" pitchFamily="49" charset="-122"/>
              </a:rPr>
              <a:t>顺磁磁矩远小于中子系统的</a:t>
            </a:r>
            <a:r>
              <a:rPr lang="en-US" altLang="zh-CN" sz="2400" b="1"/>
              <a:t>Pauli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顺磁磁矩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, 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它产生的诱导磁场可以忽略。</a:t>
            </a:r>
          </a:p>
        </p:txBody>
      </p:sp>
    </p:spTree>
    <p:extLst>
      <p:ext uri="{BB962C8B-B14F-4D97-AF65-F5344CB8AC3E}">
        <p14:creationId xmlns:p14="http://schemas.microsoft.com/office/powerpoint/2010/main" val="127714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pPr eaLnBrk="1" hangingPunct="1"/>
            <a:r>
              <a:rPr lang="zh-CN" altLang="en-US" sz="2800" b="1" smtClean="0">
                <a:solidFill>
                  <a:schemeClr val="accent2"/>
                </a:solidFill>
                <a:ea typeface="楷体_GB2312" pitchFamily="49" charset="-122"/>
              </a:rPr>
              <a:t>超相对论电子气体的</a:t>
            </a:r>
            <a:r>
              <a:rPr lang="en-US" altLang="zh-CN" sz="2800" b="1" smtClean="0">
                <a:solidFill>
                  <a:schemeClr val="accent2"/>
                </a:solidFill>
              </a:rPr>
              <a:t>Pauli</a:t>
            </a:r>
            <a:r>
              <a:rPr lang="zh-CN" altLang="en-US" sz="2800" b="1" smtClean="0">
                <a:solidFill>
                  <a:schemeClr val="accent2"/>
                </a:solidFill>
                <a:ea typeface="楷体_GB2312" pitchFamily="49" charset="-122"/>
              </a:rPr>
              <a:t>顺磁磁矩产生的诱导磁场</a:t>
            </a:r>
          </a:p>
        </p:txBody>
      </p:sp>
      <p:graphicFrame>
        <p:nvGraphicFramePr>
          <p:cNvPr id="57347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900113" y="981075"/>
          <a:ext cx="688340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Equation" r:id="rId3" imgW="3340100" imgH="444500" progId="Equation.DSMT4">
                  <p:embed/>
                </p:oleObj>
              </mc:Choice>
              <mc:Fallback>
                <p:oleObj name="Equation" r:id="rId3" imgW="33401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981075"/>
                        <a:ext cx="6883400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11188" y="2565400"/>
          <a:ext cx="2349500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Equation" r:id="rId5" imgW="1002865" imgH="609336" progId="Equation.DSMT4">
                  <p:embed/>
                </p:oleObj>
              </mc:Choice>
              <mc:Fallback>
                <p:oleObj name="Equation" r:id="rId5" imgW="1002865" imgH="6093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565400"/>
                        <a:ext cx="2349500" cy="137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9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95288" y="4073525"/>
          <a:ext cx="7812087" cy="278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Equation" r:id="rId7" imgW="2565400" imgH="914400" progId="Equation.DSMT4">
                  <p:embed/>
                </p:oleObj>
              </mc:Choice>
              <mc:Fallback>
                <p:oleObj name="Equation" r:id="rId7" imgW="256540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4073525"/>
                        <a:ext cx="7812087" cy="278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1989138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>
                <a:solidFill>
                  <a:schemeClr val="accent2"/>
                </a:solidFill>
              </a:rPr>
              <a:t>The electron gas is in a highly relativistic degeneracy in NS </a:t>
            </a:r>
          </a:p>
        </p:txBody>
      </p:sp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4932363" y="2781300"/>
          <a:ext cx="235585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Equation" r:id="rId9" imgW="990170" imgH="444307" progId="Equation.DSMT4">
                  <p:embed/>
                </p:oleObj>
              </mc:Choice>
              <mc:Fallback>
                <p:oleObj name="Equation" r:id="rId9" imgW="990170" imgH="44430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2781300"/>
                        <a:ext cx="2355850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776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3200400"/>
            <a:ext cx="22860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b="1" smtClean="0">
                <a:solidFill>
                  <a:schemeClr val="accent2"/>
                </a:solidFill>
                <a:ea typeface="楷体_GB2312" pitchFamily="49" charset="-122"/>
              </a:rPr>
              <a:t>能级图</a:t>
            </a: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 rot="-834393" flipH="1" flipV="1">
            <a:off x="1143000" y="1524000"/>
            <a:ext cx="2982913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rot="-834393" flipH="1" flipV="1">
            <a:off x="4495800" y="5715000"/>
            <a:ext cx="30480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rot="-834393" flipH="1" flipV="1">
            <a:off x="4572000" y="6096000"/>
            <a:ext cx="30480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rot="-834393" flipH="1" flipV="1">
            <a:off x="4724400" y="4724400"/>
            <a:ext cx="2865438" cy="7429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rot="-834393" flipH="1" flipV="1">
            <a:off x="990600" y="4648200"/>
            <a:ext cx="3078163" cy="7762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rot="-834393" flipH="1" flipV="1">
            <a:off x="4638675" y="5257800"/>
            <a:ext cx="28956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6096000"/>
            <a:ext cx="762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400" b="1"/>
              <a:t>E=0</a:t>
            </a: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rot="-834393" flipH="1" flipV="1">
            <a:off x="838200" y="6096000"/>
            <a:ext cx="30480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rot="-834393" flipH="1" flipV="1">
            <a:off x="954088" y="5705475"/>
            <a:ext cx="30480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rot="-834393" flipH="1" flipV="1">
            <a:off x="1069975" y="5219700"/>
            <a:ext cx="29718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rot="-834393" flipH="1" flipV="1">
            <a:off x="4648200" y="609600"/>
            <a:ext cx="2982913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rot="-834393" flipH="1" flipV="1">
            <a:off x="1143000" y="1066800"/>
            <a:ext cx="2982913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rot="-834393" flipH="1" flipV="1">
            <a:off x="1143000" y="1752600"/>
            <a:ext cx="2982913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rot="-834393" flipH="1" flipV="1">
            <a:off x="1219200" y="1981200"/>
            <a:ext cx="2982913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rot="-834393" flipH="1" flipV="1">
            <a:off x="4648200" y="2209800"/>
            <a:ext cx="2982913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4572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b="1">
                <a:solidFill>
                  <a:schemeClr val="accent2"/>
                </a:solidFill>
              </a:rPr>
              <a:t>E=E</a:t>
            </a:r>
            <a:r>
              <a:rPr lang="en-US" altLang="zh-CN" b="1" baseline="-25000">
                <a:solidFill>
                  <a:schemeClr val="accent2"/>
                </a:solidFill>
              </a:rPr>
              <a:t>F</a:t>
            </a:r>
            <a:endParaRPr lang="en-US" altLang="zh-CN" b="1">
              <a:solidFill>
                <a:schemeClr val="accent2"/>
              </a:solidFill>
            </a:endParaRPr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 rot="-834393" flipH="1" flipV="1">
            <a:off x="1219200" y="2209800"/>
            <a:ext cx="2982913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 rot="-834393" flipH="1" flipV="1">
            <a:off x="4648200" y="1981200"/>
            <a:ext cx="2982913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 rot="-834393" flipH="1" flipV="1">
            <a:off x="833438" y="569913"/>
            <a:ext cx="3287712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 rot="-834393" flipH="1" flipV="1">
            <a:off x="1143000" y="1295400"/>
            <a:ext cx="2982913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 rot="-834393" flipH="1" flipV="1">
            <a:off x="4495800" y="1752600"/>
            <a:ext cx="2982913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28" name="Oval 24"/>
          <p:cNvSpPr>
            <a:spLocks noChangeArrowheads="1"/>
          </p:cNvSpPr>
          <p:nvPr/>
        </p:nvSpPr>
        <p:spPr bwMode="auto">
          <a:xfrm>
            <a:off x="5334000" y="6019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29" name="Oval 25"/>
          <p:cNvSpPr>
            <a:spLocks noChangeArrowheads="1"/>
          </p:cNvSpPr>
          <p:nvPr/>
        </p:nvSpPr>
        <p:spPr bwMode="auto">
          <a:xfrm>
            <a:off x="2819400" y="495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30" name="Oval 26"/>
          <p:cNvSpPr>
            <a:spLocks noChangeArrowheads="1"/>
          </p:cNvSpPr>
          <p:nvPr/>
        </p:nvSpPr>
        <p:spPr bwMode="auto">
          <a:xfrm>
            <a:off x="2819400" y="5562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31" name="Oval 27"/>
          <p:cNvSpPr>
            <a:spLocks noChangeArrowheads="1"/>
          </p:cNvSpPr>
          <p:nvPr/>
        </p:nvSpPr>
        <p:spPr bwMode="auto">
          <a:xfrm>
            <a:off x="2819400" y="6019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32" name="Oval 28"/>
          <p:cNvSpPr>
            <a:spLocks noChangeArrowheads="1"/>
          </p:cNvSpPr>
          <p:nvPr/>
        </p:nvSpPr>
        <p:spPr bwMode="auto">
          <a:xfrm>
            <a:off x="2743200" y="6400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33" name="Oval 29"/>
          <p:cNvSpPr>
            <a:spLocks noChangeArrowheads="1"/>
          </p:cNvSpPr>
          <p:nvPr/>
        </p:nvSpPr>
        <p:spPr bwMode="auto">
          <a:xfrm>
            <a:off x="2743200" y="1447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34" name="Oval 30"/>
          <p:cNvSpPr>
            <a:spLocks noChangeArrowheads="1"/>
          </p:cNvSpPr>
          <p:nvPr/>
        </p:nvSpPr>
        <p:spPr bwMode="auto">
          <a:xfrm>
            <a:off x="1676400" y="5486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35" name="Oval 31"/>
          <p:cNvSpPr>
            <a:spLocks noChangeArrowheads="1"/>
          </p:cNvSpPr>
          <p:nvPr/>
        </p:nvSpPr>
        <p:spPr bwMode="auto">
          <a:xfrm>
            <a:off x="1828800" y="5943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36" name="Oval 32"/>
          <p:cNvSpPr>
            <a:spLocks noChangeArrowheads="1"/>
          </p:cNvSpPr>
          <p:nvPr/>
        </p:nvSpPr>
        <p:spPr bwMode="auto">
          <a:xfrm>
            <a:off x="1828800" y="6400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2400"/>
          </a:p>
        </p:txBody>
      </p:sp>
      <p:sp>
        <p:nvSpPr>
          <p:cNvPr id="21537" name="Oval 33"/>
          <p:cNvSpPr>
            <a:spLocks noChangeArrowheads="1"/>
          </p:cNvSpPr>
          <p:nvPr/>
        </p:nvSpPr>
        <p:spPr bwMode="auto">
          <a:xfrm>
            <a:off x="5410200" y="6400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38" name="Oval 34"/>
          <p:cNvSpPr>
            <a:spLocks noChangeArrowheads="1"/>
          </p:cNvSpPr>
          <p:nvPr/>
        </p:nvSpPr>
        <p:spPr bwMode="auto">
          <a:xfrm>
            <a:off x="6705600" y="6400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39" name="Oval 35"/>
          <p:cNvSpPr>
            <a:spLocks noChangeArrowheads="1"/>
          </p:cNvSpPr>
          <p:nvPr/>
        </p:nvSpPr>
        <p:spPr bwMode="auto">
          <a:xfrm>
            <a:off x="6400800" y="6019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40" name="Oval 36"/>
          <p:cNvSpPr>
            <a:spLocks noChangeArrowheads="1"/>
          </p:cNvSpPr>
          <p:nvPr/>
        </p:nvSpPr>
        <p:spPr bwMode="auto">
          <a:xfrm>
            <a:off x="5334000" y="5562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41" name="Oval 37"/>
          <p:cNvSpPr>
            <a:spLocks noChangeArrowheads="1"/>
          </p:cNvSpPr>
          <p:nvPr/>
        </p:nvSpPr>
        <p:spPr bwMode="auto">
          <a:xfrm>
            <a:off x="5334000" y="5029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42" name="Oval 38"/>
          <p:cNvSpPr>
            <a:spLocks noChangeArrowheads="1"/>
          </p:cNvSpPr>
          <p:nvPr/>
        </p:nvSpPr>
        <p:spPr bwMode="auto">
          <a:xfrm>
            <a:off x="6705600" y="5562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43" name="Oval 39"/>
          <p:cNvSpPr>
            <a:spLocks noChangeArrowheads="1"/>
          </p:cNvSpPr>
          <p:nvPr/>
        </p:nvSpPr>
        <p:spPr bwMode="auto">
          <a:xfrm>
            <a:off x="1524000" y="495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44" name="Oval 40"/>
          <p:cNvSpPr>
            <a:spLocks noChangeArrowheads="1"/>
          </p:cNvSpPr>
          <p:nvPr/>
        </p:nvSpPr>
        <p:spPr bwMode="auto">
          <a:xfrm>
            <a:off x="1981200" y="1600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45" name="Oval 41"/>
          <p:cNvSpPr>
            <a:spLocks noChangeArrowheads="1"/>
          </p:cNvSpPr>
          <p:nvPr/>
        </p:nvSpPr>
        <p:spPr bwMode="auto">
          <a:xfrm>
            <a:off x="3200400" y="1600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46" name="Oval 42"/>
          <p:cNvSpPr>
            <a:spLocks noChangeArrowheads="1"/>
          </p:cNvSpPr>
          <p:nvPr/>
        </p:nvSpPr>
        <p:spPr bwMode="auto">
          <a:xfrm>
            <a:off x="1295400" y="1828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47" name="Oval 43"/>
          <p:cNvSpPr>
            <a:spLocks noChangeArrowheads="1"/>
          </p:cNvSpPr>
          <p:nvPr/>
        </p:nvSpPr>
        <p:spPr bwMode="auto">
          <a:xfrm>
            <a:off x="3505200" y="1828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2400"/>
          </a:p>
        </p:txBody>
      </p:sp>
      <p:sp>
        <p:nvSpPr>
          <p:cNvPr id="21548" name="Oval 44"/>
          <p:cNvSpPr>
            <a:spLocks noChangeArrowheads="1"/>
          </p:cNvSpPr>
          <p:nvPr/>
        </p:nvSpPr>
        <p:spPr bwMode="auto">
          <a:xfrm>
            <a:off x="16764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49" name="Oval 45"/>
          <p:cNvSpPr>
            <a:spLocks noChangeArrowheads="1"/>
          </p:cNvSpPr>
          <p:nvPr/>
        </p:nvSpPr>
        <p:spPr bwMode="auto">
          <a:xfrm>
            <a:off x="32004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50" name="Oval 46"/>
          <p:cNvSpPr>
            <a:spLocks noChangeArrowheads="1"/>
          </p:cNvSpPr>
          <p:nvPr/>
        </p:nvSpPr>
        <p:spPr bwMode="auto">
          <a:xfrm>
            <a:off x="1905000" y="2286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51" name="Oval 47"/>
          <p:cNvSpPr>
            <a:spLocks noChangeArrowheads="1"/>
          </p:cNvSpPr>
          <p:nvPr/>
        </p:nvSpPr>
        <p:spPr bwMode="auto">
          <a:xfrm>
            <a:off x="2895600" y="2286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52" name="Oval 48"/>
          <p:cNvSpPr>
            <a:spLocks noChangeArrowheads="1"/>
          </p:cNvSpPr>
          <p:nvPr/>
        </p:nvSpPr>
        <p:spPr bwMode="auto">
          <a:xfrm>
            <a:off x="1905000" y="2590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53" name="Oval 49"/>
          <p:cNvSpPr>
            <a:spLocks noChangeArrowheads="1"/>
          </p:cNvSpPr>
          <p:nvPr/>
        </p:nvSpPr>
        <p:spPr bwMode="auto">
          <a:xfrm>
            <a:off x="3200400" y="2514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54" name="Oval 50"/>
          <p:cNvSpPr>
            <a:spLocks noChangeArrowheads="1"/>
          </p:cNvSpPr>
          <p:nvPr/>
        </p:nvSpPr>
        <p:spPr bwMode="auto">
          <a:xfrm>
            <a:off x="1828800" y="914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55" name="Oval 51"/>
          <p:cNvSpPr>
            <a:spLocks noChangeArrowheads="1"/>
          </p:cNvSpPr>
          <p:nvPr/>
        </p:nvSpPr>
        <p:spPr bwMode="auto">
          <a:xfrm>
            <a:off x="3200400" y="990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56" name="Oval 52"/>
          <p:cNvSpPr>
            <a:spLocks noChangeArrowheads="1"/>
          </p:cNvSpPr>
          <p:nvPr/>
        </p:nvSpPr>
        <p:spPr bwMode="auto">
          <a:xfrm>
            <a:off x="1676400" y="1371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57" name="Oval 53"/>
          <p:cNvSpPr>
            <a:spLocks noChangeArrowheads="1"/>
          </p:cNvSpPr>
          <p:nvPr/>
        </p:nvSpPr>
        <p:spPr bwMode="auto">
          <a:xfrm>
            <a:off x="4800600" y="1981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58" name="Oval 54"/>
          <p:cNvSpPr>
            <a:spLocks noChangeArrowheads="1"/>
          </p:cNvSpPr>
          <p:nvPr/>
        </p:nvSpPr>
        <p:spPr bwMode="auto">
          <a:xfrm>
            <a:off x="75438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59" name="Oval 55"/>
          <p:cNvSpPr>
            <a:spLocks noChangeArrowheads="1"/>
          </p:cNvSpPr>
          <p:nvPr/>
        </p:nvSpPr>
        <p:spPr bwMode="auto">
          <a:xfrm>
            <a:off x="4953000" y="2286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60" name="Oval 56"/>
          <p:cNvSpPr>
            <a:spLocks noChangeArrowheads="1"/>
          </p:cNvSpPr>
          <p:nvPr/>
        </p:nvSpPr>
        <p:spPr bwMode="auto">
          <a:xfrm>
            <a:off x="6248400" y="2286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61" name="Oval 57"/>
          <p:cNvSpPr>
            <a:spLocks noChangeArrowheads="1"/>
          </p:cNvSpPr>
          <p:nvPr/>
        </p:nvSpPr>
        <p:spPr bwMode="auto">
          <a:xfrm>
            <a:off x="6705600" y="2514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62" name="Oval 58"/>
          <p:cNvSpPr>
            <a:spLocks noChangeArrowheads="1"/>
          </p:cNvSpPr>
          <p:nvPr/>
        </p:nvSpPr>
        <p:spPr bwMode="auto">
          <a:xfrm>
            <a:off x="5105400" y="2514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63" name="Oval 59"/>
          <p:cNvSpPr>
            <a:spLocks noChangeArrowheads="1"/>
          </p:cNvSpPr>
          <p:nvPr/>
        </p:nvSpPr>
        <p:spPr bwMode="auto">
          <a:xfrm>
            <a:off x="4724400" y="1981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64" name="Oval 60"/>
          <p:cNvSpPr>
            <a:spLocks noChangeArrowheads="1"/>
          </p:cNvSpPr>
          <p:nvPr/>
        </p:nvSpPr>
        <p:spPr bwMode="auto">
          <a:xfrm>
            <a:off x="54102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65" name="Oval 61"/>
          <p:cNvSpPr>
            <a:spLocks noChangeArrowheads="1"/>
          </p:cNvSpPr>
          <p:nvPr/>
        </p:nvSpPr>
        <p:spPr bwMode="auto">
          <a:xfrm>
            <a:off x="65532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66" name="Oval 62"/>
          <p:cNvSpPr>
            <a:spLocks noChangeArrowheads="1"/>
          </p:cNvSpPr>
          <p:nvPr/>
        </p:nvSpPr>
        <p:spPr bwMode="auto">
          <a:xfrm>
            <a:off x="74676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67" name="Oval 63"/>
          <p:cNvSpPr>
            <a:spLocks noChangeArrowheads="1"/>
          </p:cNvSpPr>
          <p:nvPr/>
        </p:nvSpPr>
        <p:spPr bwMode="auto">
          <a:xfrm>
            <a:off x="53340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2400"/>
          </a:p>
        </p:txBody>
      </p:sp>
      <p:sp>
        <p:nvSpPr>
          <p:cNvPr id="21568" name="Oval 64"/>
          <p:cNvSpPr>
            <a:spLocks noChangeArrowheads="1"/>
          </p:cNvSpPr>
          <p:nvPr/>
        </p:nvSpPr>
        <p:spPr bwMode="auto">
          <a:xfrm>
            <a:off x="70104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69" name="Oval 65"/>
          <p:cNvSpPr>
            <a:spLocks noChangeArrowheads="1"/>
          </p:cNvSpPr>
          <p:nvPr/>
        </p:nvSpPr>
        <p:spPr bwMode="auto">
          <a:xfrm>
            <a:off x="60198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70" name="Oval 66"/>
          <p:cNvSpPr>
            <a:spLocks noChangeArrowheads="1"/>
          </p:cNvSpPr>
          <p:nvPr/>
        </p:nvSpPr>
        <p:spPr bwMode="auto">
          <a:xfrm>
            <a:off x="64770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71" name="Oval 67"/>
          <p:cNvSpPr>
            <a:spLocks noChangeArrowheads="1"/>
          </p:cNvSpPr>
          <p:nvPr/>
        </p:nvSpPr>
        <p:spPr bwMode="auto">
          <a:xfrm>
            <a:off x="59436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72" name="Oval 68"/>
          <p:cNvSpPr>
            <a:spLocks noChangeArrowheads="1"/>
          </p:cNvSpPr>
          <p:nvPr/>
        </p:nvSpPr>
        <p:spPr bwMode="auto">
          <a:xfrm>
            <a:off x="69342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73" name="Oval 69"/>
          <p:cNvSpPr>
            <a:spLocks noChangeArrowheads="1"/>
          </p:cNvSpPr>
          <p:nvPr/>
        </p:nvSpPr>
        <p:spPr bwMode="auto">
          <a:xfrm>
            <a:off x="1905000" y="114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74" name="Oval 70"/>
          <p:cNvSpPr>
            <a:spLocks noChangeArrowheads="1"/>
          </p:cNvSpPr>
          <p:nvPr/>
        </p:nvSpPr>
        <p:spPr bwMode="auto">
          <a:xfrm>
            <a:off x="2667000" y="114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75" name="Line 71"/>
          <p:cNvSpPr>
            <a:spLocks noChangeShapeType="1"/>
          </p:cNvSpPr>
          <p:nvPr/>
        </p:nvSpPr>
        <p:spPr bwMode="auto">
          <a:xfrm rot="-834393" flipH="1" flipV="1">
            <a:off x="1143000" y="838200"/>
            <a:ext cx="2982913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76" name="Line 72"/>
          <p:cNvSpPr>
            <a:spLocks noChangeShapeType="1"/>
          </p:cNvSpPr>
          <p:nvPr/>
        </p:nvSpPr>
        <p:spPr bwMode="auto">
          <a:xfrm rot="-94575">
            <a:off x="1981200" y="1600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77" name="Line 73"/>
          <p:cNvSpPr>
            <a:spLocks noChangeShapeType="1"/>
          </p:cNvSpPr>
          <p:nvPr/>
        </p:nvSpPr>
        <p:spPr bwMode="auto">
          <a:xfrm rot="94575" flipV="1">
            <a:off x="6781800" y="617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78" name="Line 74"/>
          <p:cNvSpPr>
            <a:spLocks noChangeShapeType="1"/>
          </p:cNvSpPr>
          <p:nvPr/>
        </p:nvSpPr>
        <p:spPr bwMode="auto">
          <a:xfrm rot="-94575">
            <a:off x="1828800" y="601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79" name="Line 75"/>
          <p:cNvSpPr>
            <a:spLocks noChangeShapeType="1"/>
          </p:cNvSpPr>
          <p:nvPr/>
        </p:nvSpPr>
        <p:spPr bwMode="auto">
          <a:xfrm rot="-94575">
            <a:off x="1828800" y="6397625"/>
            <a:ext cx="0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80" name="Line 76"/>
          <p:cNvSpPr>
            <a:spLocks noChangeShapeType="1"/>
          </p:cNvSpPr>
          <p:nvPr/>
        </p:nvSpPr>
        <p:spPr bwMode="auto">
          <a:xfrm rot="94575" flipV="1">
            <a:off x="28956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81" name="Line 77"/>
          <p:cNvSpPr>
            <a:spLocks noChangeShapeType="1"/>
          </p:cNvSpPr>
          <p:nvPr/>
        </p:nvSpPr>
        <p:spPr bwMode="auto">
          <a:xfrm rot="94575" flipV="1">
            <a:off x="2895600" y="5410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82" name="Line 78"/>
          <p:cNvSpPr>
            <a:spLocks noChangeShapeType="1"/>
          </p:cNvSpPr>
          <p:nvPr/>
        </p:nvSpPr>
        <p:spPr bwMode="auto">
          <a:xfrm rot="94575" flipV="1">
            <a:off x="2895600" y="5791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83" name="Line 79"/>
          <p:cNvSpPr>
            <a:spLocks noChangeShapeType="1"/>
          </p:cNvSpPr>
          <p:nvPr/>
        </p:nvSpPr>
        <p:spPr bwMode="auto">
          <a:xfrm rot="94575" flipH="1" flipV="1">
            <a:off x="2819400" y="624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84" name="Line 80"/>
          <p:cNvSpPr>
            <a:spLocks noChangeShapeType="1"/>
          </p:cNvSpPr>
          <p:nvPr/>
        </p:nvSpPr>
        <p:spPr bwMode="auto">
          <a:xfrm rot="-94575">
            <a:off x="1828800" y="99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85" name="Line 81"/>
          <p:cNvSpPr>
            <a:spLocks noChangeShapeType="1"/>
          </p:cNvSpPr>
          <p:nvPr/>
        </p:nvSpPr>
        <p:spPr bwMode="auto">
          <a:xfrm rot="-94575">
            <a:off x="1524000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86" name="Line 82"/>
          <p:cNvSpPr>
            <a:spLocks noChangeShapeType="1"/>
          </p:cNvSpPr>
          <p:nvPr/>
        </p:nvSpPr>
        <p:spPr bwMode="auto">
          <a:xfrm rot="-94575">
            <a:off x="17526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87" name="Line 83"/>
          <p:cNvSpPr>
            <a:spLocks noChangeShapeType="1"/>
          </p:cNvSpPr>
          <p:nvPr/>
        </p:nvSpPr>
        <p:spPr bwMode="auto">
          <a:xfrm rot="-94575">
            <a:off x="1981200" y="1143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88" name="Line 84"/>
          <p:cNvSpPr>
            <a:spLocks noChangeShapeType="1"/>
          </p:cNvSpPr>
          <p:nvPr/>
        </p:nvSpPr>
        <p:spPr bwMode="auto">
          <a:xfrm rot="-94575">
            <a:off x="5410200" y="609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89" name="Line 85"/>
          <p:cNvSpPr>
            <a:spLocks noChangeShapeType="1"/>
          </p:cNvSpPr>
          <p:nvPr/>
        </p:nvSpPr>
        <p:spPr bwMode="auto">
          <a:xfrm rot="-94575">
            <a:off x="5486400" y="640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90" name="Line 86"/>
          <p:cNvSpPr>
            <a:spLocks noChangeShapeType="1"/>
          </p:cNvSpPr>
          <p:nvPr/>
        </p:nvSpPr>
        <p:spPr bwMode="auto">
          <a:xfrm rot="-94575">
            <a:off x="1371600" y="182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91" name="Line 87"/>
          <p:cNvSpPr>
            <a:spLocks noChangeShapeType="1"/>
          </p:cNvSpPr>
          <p:nvPr/>
        </p:nvSpPr>
        <p:spPr bwMode="auto">
          <a:xfrm rot="-94575">
            <a:off x="1752600" y="137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92" name="Line 88"/>
          <p:cNvSpPr>
            <a:spLocks noChangeShapeType="1"/>
          </p:cNvSpPr>
          <p:nvPr/>
        </p:nvSpPr>
        <p:spPr bwMode="auto">
          <a:xfrm rot="-94575">
            <a:off x="1676400" y="205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93" name="Line 89"/>
          <p:cNvSpPr>
            <a:spLocks noChangeShapeType="1"/>
          </p:cNvSpPr>
          <p:nvPr/>
        </p:nvSpPr>
        <p:spPr bwMode="auto">
          <a:xfrm rot="-94575">
            <a:off x="1981200" y="228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94" name="Line 90"/>
          <p:cNvSpPr>
            <a:spLocks noChangeShapeType="1"/>
          </p:cNvSpPr>
          <p:nvPr/>
        </p:nvSpPr>
        <p:spPr bwMode="auto">
          <a:xfrm rot="-94575">
            <a:off x="1905000" y="259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95" name="Line 91"/>
          <p:cNvSpPr>
            <a:spLocks noChangeShapeType="1"/>
          </p:cNvSpPr>
          <p:nvPr/>
        </p:nvSpPr>
        <p:spPr bwMode="auto">
          <a:xfrm rot="94575" flipV="1">
            <a:off x="7620000" y="182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96" name="Line 92"/>
          <p:cNvSpPr>
            <a:spLocks noChangeShapeType="1"/>
          </p:cNvSpPr>
          <p:nvPr/>
        </p:nvSpPr>
        <p:spPr bwMode="auto">
          <a:xfrm rot="20628172" flipH="1">
            <a:off x="5334000" y="2057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97" name="Line 93"/>
          <p:cNvSpPr>
            <a:spLocks noChangeShapeType="1"/>
          </p:cNvSpPr>
          <p:nvPr/>
        </p:nvSpPr>
        <p:spPr bwMode="auto">
          <a:xfrm rot="94575" flipV="1">
            <a:off x="67818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98" name="Line 94"/>
          <p:cNvSpPr>
            <a:spLocks noChangeShapeType="1"/>
          </p:cNvSpPr>
          <p:nvPr/>
        </p:nvSpPr>
        <p:spPr bwMode="auto">
          <a:xfrm rot="94575" flipV="1">
            <a:off x="6705600" y="5410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99" name="Line 95"/>
          <p:cNvSpPr>
            <a:spLocks noChangeShapeType="1"/>
          </p:cNvSpPr>
          <p:nvPr/>
        </p:nvSpPr>
        <p:spPr bwMode="auto">
          <a:xfrm rot="94575" flipV="1">
            <a:off x="64008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00" name="Line 96"/>
          <p:cNvSpPr>
            <a:spLocks noChangeShapeType="1"/>
          </p:cNvSpPr>
          <p:nvPr/>
        </p:nvSpPr>
        <p:spPr bwMode="auto">
          <a:xfrm rot="-94575">
            <a:off x="4800600" y="205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01" name="Line 97"/>
          <p:cNvSpPr>
            <a:spLocks noChangeShapeType="1"/>
          </p:cNvSpPr>
          <p:nvPr/>
        </p:nvSpPr>
        <p:spPr bwMode="auto">
          <a:xfrm rot="-94575">
            <a:off x="4953000" y="228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02" name="Line 98"/>
          <p:cNvSpPr>
            <a:spLocks noChangeShapeType="1"/>
          </p:cNvSpPr>
          <p:nvPr/>
        </p:nvSpPr>
        <p:spPr bwMode="auto">
          <a:xfrm rot="-94575">
            <a:off x="51054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03" name="Line 99"/>
          <p:cNvSpPr>
            <a:spLocks noChangeShapeType="1"/>
          </p:cNvSpPr>
          <p:nvPr/>
        </p:nvSpPr>
        <p:spPr bwMode="auto">
          <a:xfrm rot="21505425" flipH="1">
            <a:off x="5334000" y="5105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04" name="Line 100"/>
          <p:cNvSpPr>
            <a:spLocks noChangeShapeType="1"/>
          </p:cNvSpPr>
          <p:nvPr/>
        </p:nvSpPr>
        <p:spPr bwMode="auto">
          <a:xfrm rot="-94575">
            <a:off x="5334000" y="563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05" name="Line 101"/>
          <p:cNvSpPr>
            <a:spLocks noChangeShapeType="1"/>
          </p:cNvSpPr>
          <p:nvPr/>
        </p:nvSpPr>
        <p:spPr bwMode="auto">
          <a:xfrm rot="94575" flipV="1">
            <a:off x="3276600" y="144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06" name="Line 102"/>
          <p:cNvSpPr>
            <a:spLocks noChangeShapeType="1"/>
          </p:cNvSpPr>
          <p:nvPr/>
        </p:nvSpPr>
        <p:spPr bwMode="auto">
          <a:xfrm rot="-94575">
            <a:off x="74676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07" name="Line 103"/>
          <p:cNvSpPr>
            <a:spLocks noChangeShapeType="1"/>
          </p:cNvSpPr>
          <p:nvPr/>
        </p:nvSpPr>
        <p:spPr bwMode="auto">
          <a:xfrm rot="-94575">
            <a:off x="6934200" y="205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08" name="Line 104"/>
          <p:cNvSpPr>
            <a:spLocks noChangeShapeType="1"/>
          </p:cNvSpPr>
          <p:nvPr/>
        </p:nvSpPr>
        <p:spPr bwMode="auto">
          <a:xfrm rot="-94575">
            <a:off x="6553200" y="205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09" name="Line 105"/>
          <p:cNvSpPr>
            <a:spLocks noChangeShapeType="1"/>
          </p:cNvSpPr>
          <p:nvPr/>
        </p:nvSpPr>
        <p:spPr bwMode="auto">
          <a:xfrm rot="1497861">
            <a:off x="5873750" y="2100263"/>
            <a:ext cx="15398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10" name="Line 106"/>
          <p:cNvSpPr>
            <a:spLocks noChangeShapeType="1"/>
          </p:cNvSpPr>
          <p:nvPr/>
        </p:nvSpPr>
        <p:spPr bwMode="auto">
          <a:xfrm rot="94575" flipV="1">
            <a:off x="3581400" y="1600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11" name="Line 107"/>
          <p:cNvSpPr>
            <a:spLocks noChangeShapeType="1"/>
          </p:cNvSpPr>
          <p:nvPr/>
        </p:nvSpPr>
        <p:spPr bwMode="auto">
          <a:xfrm rot="94575" flipV="1">
            <a:off x="3276600" y="190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12" name="Line 108"/>
          <p:cNvSpPr>
            <a:spLocks noChangeShapeType="1"/>
          </p:cNvSpPr>
          <p:nvPr/>
        </p:nvSpPr>
        <p:spPr bwMode="auto">
          <a:xfrm rot="94575" flipV="1">
            <a:off x="29718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13" name="Line 109"/>
          <p:cNvSpPr>
            <a:spLocks noChangeShapeType="1"/>
          </p:cNvSpPr>
          <p:nvPr/>
        </p:nvSpPr>
        <p:spPr bwMode="auto">
          <a:xfrm rot="94575" flipV="1">
            <a:off x="32766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14" name="Line 110"/>
          <p:cNvSpPr>
            <a:spLocks noChangeShapeType="1"/>
          </p:cNvSpPr>
          <p:nvPr/>
        </p:nvSpPr>
        <p:spPr bwMode="auto">
          <a:xfrm rot="94575" flipH="1" flipV="1">
            <a:off x="6553200" y="1903413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15" name="Line 111"/>
          <p:cNvSpPr>
            <a:spLocks noChangeShapeType="1"/>
          </p:cNvSpPr>
          <p:nvPr/>
        </p:nvSpPr>
        <p:spPr bwMode="auto">
          <a:xfrm rot="-333274" flipH="1" flipV="1">
            <a:off x="7086600" y="1828800"/>
            <a:ext cx="158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16" name="Line 112"/>
          <p:cNvSpPr>
            <a:spLocks noChangeShapeType="1"/>
          </p:cNvSpPr>
          <p:nvPr/>
        </p:nvSpPr>
        <p:spPr bwMode="auto">
          <a:xfrm rot="94575" flipV="1">
            <a:off x="67056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17" name="Oval 113"/>
          <p:cNvSpPr>
            <a:spLocks noChangeArrowheads="1"/>
          </p:cNvSpPr>
          <p:nvPr/>
        </p:nvSpPr>
        <p:spPr bwMode="auto">
          <a:xfrm>
            <a:off x="6705600" y="5105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618" name="Line 114"/>
          <p:cNvSpPr>
            <a:spLocks noChangeShapeType="1"/>
          </p:cNvSpPr>
          <p:nvPr/>
        </p:nvSpPr>
        <p:spPr bwMode="auto">
          <a:xfrm rot="94575" flipV="1">
            <a:off x="6096000" y="182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19" name="Line 115"/>
          <p:cNvSpPr>
            <a:spLocks noChangeShapeType="1"/>
          </p:cNvSpPr>
          <p:nvPr/>
        </p:nvSpPr>
        <p:spPr bwMode="auto">
          <a:xfrm rot="971828" flipH="1" flipV="1">
            <a:off x="5410200" y="1905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20" name="Line 116"/>
          <p:cNvSpPr>
            <a:spLocks noChangeShapeType="1"/>
          </p:cNvSpPr>
          <p:nvPr/>
        </p:nvSpPr>
        <p:spPr bwMode="auto">
          <a:xfrm rot="971828" flipH="1" flipV="1">
            <a:off x="6248400" y="2209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21" name="Line 117"/>
          <p:cNvSpPr>
            <a:spLocks noChangeShapeType="1"/>
          </p:cNvSpPr>
          <p:nvPr/>
        </p:nvSpPr>
        <p:spPr bwMode="auto">
          <a:xfrm rot="94575" flipV="1">
            <a:off x="4876800" y="175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22" name="Line 118"/>
          <p:cNvSpPr>
            <a:spLocks noChangeShapeType="1"/>
          </p:cNvSpPr>
          <p:nvPr/>
        </p:nvSpPr>
        <p:spPr bwMode="auto">
          <a:xfrm rot="94575" flipV="1">
            <a:off x="2743200" y="99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23" name="Line 119"/>
          <p:cNvSpPr>
            <a:spLocks noChangeShapeType="1"/>
          </p:cNvSpPr>
          <p:nvPr/>
        </p:nvSpPr>
        <p:spPr bwMode="auto">
          <a:xfrm rot="94575" flipV="1">
            <a:off x="3276600" y="76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24" name="Line 120"/>
          <p:cNvSpPr>
            <a:spLocks noChangeShapeType="1"/>
          </p:cNvSpPr>
          <p:nvPr/>
        </p:nvSpPr>
        <p:spPr bwMode="auto">
          <a:xfrm rot="94575" flipV="1">
            <a:off x="2743200" y="129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25" name="Rectangle 121"/>
          <p:cNvSpPr>
            <a:spLocks noChangeArrowheads="1"/>
          </p:cNvSpPr>
          <p:nvPr/>
        </p:nvSpPr>
        <p:spPr bwMode="auto">
          <a:xfrm>
            <a:off x="0" y="0"/>
            <a:ext cx="3505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400" b="1"/>
              <a:t>正常</a:t>
            </a:r>
            <a:r>
              <a:rPr lang="en-US" altLang="zh-CN" sz="2400" b="1"/>
              <a:t>Fermi</a:t>
            </a:r>
            <a:r>
              <a:rPr lang="zh-CN" altLang="en-US" sz="2400" b="1"/>
              <a:t>粒能级占据图</a:t>
            </a:r>
          </a:p>
        </p:txBody>
      </p:sp>
      <p:sp>
        <p:nvSpPr>
          <p:cNvPr id="21626" name="Rectangle 122"/>
          <p:cNvSpPr>
            <a:spLocks noChangeArrowheads="1"/>
          </p:cNvSpPr>
          <p:nvPr/>
        </p:nvSpPr>
        <p:spPr bwMode="auto">
          <a:xfrm>
            <a:off x="4648200" y="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400" b="1"/>
              <a:t>超流超导</a:t>
            </a:r>
            <a:r>
              <a:rPr lang="en-US" altLang="zh-CN" sz="2400" b="1"/>
              <a:t>Fermi</a:t>
            </a:r>
            <a:r>
              <a:rPr lang="zh-CN" altLang="en-US" sz="2400" b="1"/>
              <a:t>粒子能级占据图</a:t>
            </a:r>
          </a:p>
        </p:txBody>
      </p:sp>
      <p:sp>
        <p:nvSpPr>
          <p:cNvPr id="21627" name="Line 123"/>
          <p:cNvSpPr>
            <a:spLocks noChangeShapeType="1"/>
          </p:cNvSpPr>
          <p:nvPr/>
        </p:nvSpPr>
        <p:spPr bwMode="auto">
          <a:xfrm rot="-834393" flipH="1" flipV="1">
            <a:off x="7848600" y="914400"/>
            <a:ext cx="822325" cy="1809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628" name="Line 124"/>
          <p:cNvSpPr>
            <a:spLocks noChangeShapeType="1"/>
          </p:cNvSpPr>
          <p:nvPr/>
        </p:nvSpPr>
        <p:spPr bwMode="auto">
          <a:xfrm rot="-834393" flipH="1" flipV="1">
            <a:off x="7848600" y="2057400"/>
            <a:ext cx="696913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629" name="Line 125"/>
          <p:cNvSpPr>
            <a:spLocks noChangeShapeType="1"/>
          </p:cNvSpPr>
          <p:nvPr/>
        </p:nvSpPr>
        <p:spPr bwMode="auto">
          <a:xfrm rot="-5400000" flipH="1" flipV="1">
            <a:off x="8115300" y="20193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30" name="Line 126"/>
          <p:cNvSpPr>
            <a:spLocks noChangeShapeType="1"/>
          </p:cNvSpPr>
          <p:nvPr/>
        </p:nvSpPr>
        <p:spPr bwMode="auto">
          <a:xfrm rot="5400000" flipH="1">
            <a:off x="8039100" y="11049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31" name="Rectangle 127"/>
          <p:cNvSpPr>
            <a:spLocks noChangeArrowheads="1"/>
          </p:cNvSpPr>
          <p:nvPr/>
        </p:nvSpPr>
        <p:spPr bwMode="auto">
          <a:xfrm>
            <a:off x="8001000" y="1371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l-GR" altLang="zh-CN" b="1">
                <a:solidFill>
                  <a:schemeClr val="accent2"/>
                </a:solidFill>
              </a:rPr>
              <a:t>Δ</a:t>
            </a:r>
            <a:endParaRPr lang="en-US" altLang="zh-CN" b="1">
              <a:solidFill>
                <a:schemeClr val="accent2"/>
              </a:solidFill>
            </a:endParaRPr>
          </a:p>
        </p:txBody>
      </p:sp>
      <p:sp>
        <p:nvSpPr>
          <p:cNvPr id="21632" name="Rectangle 128"/>
          <p:cNvSpPr>
            <a:spLocks noChangeArrowheads="1"/>
          </p:cNvSpPr>
          <p:nvPr/>
        </p:nvSpPr>
        <p:spPr bwMode="auto">
          <a:xfrm>
            <a:off x="7772400" y="6096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400"/>
              <a:t>E=E</a:t>
            </a:r>
            <a:r>
              <a:rPr lang="en-US" altLang="zh-CN" sz="2400" baseline="-25000"/>
              <a:t>F</a:t>
            </a:r>
            <a:endParaRPr lang="en-US" altLang="zh-CN" sz="2400"/>
          </a:p>
        </p:txBody>
      </p:sp>
      <p:sp>
        <p:nvSpPr>
          <p:cNvPr id="21633" name="Line 129"/>
          <p:cNvSpPr>
            <a:spLocks noChangeShapeType="1"/>
          </p:cNvSpPr>
          <p:nvPr/>
        </p:nvSpPr>
        <p:spPr bwMode="auto">
          <a:xfrm rot="5400000" flipH="1">
            <a:off x="4419600" y="106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34" name="Rectangle 130"/>
          <p:cNvSpPr>
            <a:spLocks noChangeArrowheads="1"/>
          </p:cNvSpPr>
          <p:nvPr/>
        </p:nvSpPr>
        <p:spPr bwMode="auto">
          <a:xfrm>
            <a:off x="4495800" y="990600"/>
            <a:ext cx="838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b="1">
                <a:solidFill>
                  <a:schemeClr val="accent2"/>
                </a:solidFill>
              </a:rPr>
              <a:t>kT</a:t>
            </a:r>
          </a:p>
        </p:txBody>
      </p:sp>
      <p:sp>
        <p:nvSpPr>
          <p:cNvPr id="21635" name="Line 131"/>
          <p:cNvSpPr>
            <a:spLocks noChangeShapeType="1"/>
          </p:cNvSpPr>
          <p:nvPr/>
        </p:nvSpPr>
        <p:spPr bwMode="auto">
          <a:xfrm rot="-5400000" flipH="1" flipV="1">
            <a:off x="4381500" y="12573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36" name="Rectangle 132"/>
          <p:cNvSpPr>
            <a:spLocks noChangeArrowheads="1"/>
          </p:cNvSpPr>
          <p:nvPr/>
        </p:nvSpPr>
        <p:spPr bwMode="auto">
          <a:xfrm>
            <a:off x="6478588" y="2852738"/>
            <a:ext cx="2665412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ym typeface="Math1" pitchFamily="2" charset="2"/>
              </a:rPr>
              <a:t>当 </a:t>
            </a:r>
            <a:r>
              <a:rPr lang="en-US" altLang="zh-CN" sz="2400" b="1">
                <a:sym typeface="Math1" pitchFamily="2" charset="2"/>
              </a:rPr>
              <a:t>T &lt;T</a:t>
            </a:r>
            <a:r>
              <a:rPr lang="el-GR" altLang="zh-CN" sz="2400" b="1" baseline="-25000">
                <a:cs typeface="Times New Roman" pitchFamily="18" charset="0"/>
                <a:sym typeface="Math1" pitchFamily="2" charset="2"/>
              </a:rPr>
              <a:t>λ</a:t>
            </a:r>
            <a:r>
              <a:rPr lang="en-US" altLang="zh-CN" sz="2400" b="1">
                <a:cs typeface="Times New Roman" pitchFamily="18" charset="0"/>
                <a:sym typeface="Math1" pitchFamily="2" charset="2"/>
              </a:rPr>
              <a:t> =</a:t>
            </a:r>
            <a:r>
              <a:rPr lang="en-US" altLang="zh-CN" sz="2400" b="1">
                <a:latin typeface="宋体" pitchFamily="2" charset="-122"/>
                <a:sym typeface="Mathematica1" pitchFamily="2" charset="2"/>
              </a:rPr>
              <a:t>Δ</a:t>
            </a:r>
            <a:r>
              <a:rPr lang="en-US" altLang="zh-CN" sz="2400" b="1">
                <a:sym typeface="Math1" pitchFamily="2" charset="2"/>
              </a:rPr>
              <a:t>/k </a:t>
            </a:r>
            <a:r>
              <a:rPr lang="zh-CN" altLang="en-US" sz="2400" b="1">
                <a:sym typeface="Math1" pitchFamily="2" charset="2"/>
              </a:rPr>
              <a:t>时</a:t>
            </a:r>
            <a:r>
              <a:rPr lang="en-US" altLang="zh-CN" sz="2400" b="1">
                <a:sym typeface="Math1" pitchFamily="2" charset="2"/>
              </a:rPr>
              <a:t>,</a:t>
            </a:r>
          </a:p>
          <a:p>
            <a:r>
              <a:rPr lang="zh-CN" altLang="en-US" sz="2400" b="1">
                <a:sym typeface="Math1" pitchFamily="2" charset="2"/>
              </a:rPr>
              <a:t>系统处于超导</a:t>
            </a:r>
          </a:p>
          <a:p>
            <a:r>
              <a:rPr lang="en-US" altLang="zh-CN" sz="2400" b="1">
                <a:sym typeface="Math1" pitchFamily="2" charset="2"/>
              </a:rPr>
              <a:t>(</a:t>
            </a:r>
            <a:r>
              <a:rPr lang="zh-CN" altLang="en-US" sz="2400" b="1">
                <a:sym typeface="Math1" pitchFamily="2" charset="2"/>
              </a:rPr>
              <a:t>或超流</a:t>
            </a:r>
            <a:r>
              <a:rPr lang="en-US" altLang="zh-CN" sz="2400" b="1">
                <a:sym typeface="Math1" pitchFamily="2" charset="2"/>
              </a:rPr>
              <a:t>)</a:t>
            </a:r>
            <a:r>
              <a:rPr lang="zh-CN" altLang="en-US" sz="2400" b="1">
                <a:sym typeface="Math1" pitchFamily="2" charset="2"/>
              </a:rPr>
              <a:t>状态</a:t>
            </a:r>
          </a:p>
          <a:p>
            <a:r>
              <a:rPr lang="en-US" altLang="zh-CN" sz="2400" b="1">
                <a:sym typeface="Math1" pitchFamily="2" charset="2"/>
              </a:rPr>
              <a:t>T</a:t>
            </a:r>
            <a:r>
              <a:rPr lang="el-GR" altLang="zh-CN" sz="2400" b="1" baseline="-25000">
                <a:sym typeface="Math1" pitchFamily="2" charset="2"/>
              </a:rPr>
              <a:t>λ</a:t>
            </a:r>
            <a:r>
              <a:rPr lang="en-US" altLang="zh-CN" sz="2400" b="1">
                <a:sym typeface="Math1" pitchFamily="2" charset="2"/>
              </a:rPr>
              <a:t>: </a:t>
            </a:r>
            <a:r>
              <a:rPr lang="zh-CN" altLang="en-US" sz="2400" b="1">
                <a:sym typeface="Math1" pitchFamily="2" charset="2"/>
              </a:rPr>
              <a:t>相变温度</a:t>
            </a:r>
            <a:endParaRPr lang="zh-CN" altLang="en-US" sz="2400" b="1" baseline="-25000">
              <a:sym typeface="Math1" pitchFamily="2" charset="2"/>
            </a:endParaRPr>
          </a:p>
          <a:p>
            <a:endParaRPr lang="en-US" altLang="zh-CN" sz="2400" b="1">
              <a:sym typeface="Math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0382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70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611188" y="3500438"/>
          <a:ext cx="266382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Equation" r:id="rId3" imgW="799753" imgH="190417" progId="Equation.DSMT4">
                  <p:embed/>
                </p:oleObj>
              </mc:Choice>
              <mc:Fallback>
                <p:oleObj name="Equation" r:id="rId3" imgW="799753" imgH="19041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500438"/>
                        <a:ext cx="2663825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1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00113" y="404813"/>
          <a:ext cx="61214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name="Equation" r:id="rId5" imgW="2602370" imgH="406224" progId="Equation.DSMT4">
                  <p:embed/>
                </p:oleObj>
              </mc:Choice>
              <mc:Fallback>
                <p:oleObj name="Equation" r:id="rId5" imgW="2602370" imgH="4062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04813"/>
                        <a:ext cx="6121400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5795963" y="1557338"/>
            <a:ext cx="223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i="1"/>
              <a:t>Ｙ</a:t>
            </a:r>
            <a:r>
              <a:rPr lang="en-US" altLang="zh-CN" sz="2400" b="1" baseline="-25000"/>
              <a:t>e</a:t>
            </a:r>
            <a:r>
              <a:rPr lang="en-US" altLang="zh-CN" sz="2400" b="1"/>
              <a:t> </a:t>
            </a:r>
            <a:r>
              <a:rPr lang="zh-CN" altLang="en-US" sz="2400" b="1"/>
              <a:t>电子丰度</a:t>
            </a:r>
          </a:p>
        </p:txBody>
      </p:sp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468313" y="5589588"/>
          <a:ext cx="7272337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Equation" r:id="rId7" imgW="1638300" imgH="228600" progId="Equation.DSMT4">
                  <p:embed/>
                </p:oleObj>
              </mc:Choice>
              <mc:Fallback>
                <p:oleObj name="Equation" r:id="rId7" imgW="16383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5589588"/>
                        <a:ext cx="7272337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250825" y="1412875"/>
          <a:ext cx="4413250" cy="183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name="Equation" r:id="rId9" imgW="2070100" imgH="863600" progId="Equation.DSMT4">
                  <p:embed/>
                </p:oleObj>
              </mc:Choice>
              <mc:Fallback>
                <p:oleObj name="Equation" r:id="rId9" imgW="2070100" imgH="86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412875"/>
                        <a:ext cx="4413250" cy="183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5" name="Rectangle 8"/>
          <p:cNvSpPr>
            <a:spLocks noChangeArrowheads="1"/>
          </p:cNvSpPr>
          <p:nvPr/>
        </p:nvSpPr>
        <p:spPr bwMode="auto">
          <a:xfrm>
            <a:off x="0" y="4868863"/>
            <a:ext cx="33480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ym typeface="Mathematica1" pitchFamily="2" charset="2"/>
              </a:rPr>
              <a:t>       </a:t>
            </a:r>
            <a:r>
              <a:rPr lang="en-US" altLang="zh-CN" b="1">
                <a:solidFill>
                  <a:schemeClr val="accent2"/>
                </a:solidFill>
              </a:rPr>
              <a:t>Conclusion:</a:t>
            </a:r>
            <a:r>
              <a:rPr lang="en-US" altLang="zh-CN" sz="2400" b="1">
                <a:solidFill>
                  <a:schemeClr val="accent2"/>
                </a:solidFill>
              </a:rPr>
              <a:t>  </a:t>
            </a:r>
          </a:p>
        </p:txBody>
      </p:sp>
      <p:sp>
        <p:nvSpPr>
          <p:cNvPr id="58376" name="Rectangle 9"/>
          <p:cNvSpPr>
            <a:spLocks noChangeArrowheads="1"/>
          </p:cNvSpPr>
          <p:nvPr/>
        </p:nvSpPr>
        <p:spPr bwMode="auto">
          <a:xfrm>
            <a:off x="0" y="4292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/>
              <a:t>B</a:t>
            </a:r>
            <a:r>
              <a:rPr lang="en-US" altLang="zh-CN" sz="2400" b="1" baseline="30000"/>
              <a:t>(in)</a:t>
            </a:r>
            <a:r>
              <a:rPr lang="en-US" altLang="zh-CN" sz="2400" b="1"/>
              <a:t>(e) 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同温度无关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高度简并电子气体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4286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659563" y="0"/>
            <a:ext cx="2484437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4000" b="1" smtClean="0">
                <a:solidFill>
                  <a:schemeClr val="accent2"/>
                </a:solidFill>
                <a:ea typeface="楷体_GB2312" pitchFamily="49" charset="-122"/>
              </a:rPr>
              <a:t>物理原因</a:t>
            </a:r>
          </a:p>
        </p:txBody>
      </p:sp>
      <p:graphicFrame>
        <p:nvGraphicFramePr>
          <p:cNvPr id="59395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203575" y="1127125"/>
          <a:ext cx="3313113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4" name="Equation" r:id="rId3" imgW="1765300" imgH="431800" progId="Equation.DSMT4">
                  <p:embed/>
                </p:oleObj>
              </mc:Choice>
              <mc:Fallback>
                <p:oleObj name="Equation" r:id="rId3" imgW="17653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127125"/>
                        <a:ext cx="3313113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6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555875" y="476250"/>
          <a:ext cx="331152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name="Equation" r:id="rId5" imgW="1892300" imgH="393700" progId="Equation.DSMT4">
                  <p:embed/>
                </p:oleObj>
              </mc:Choice>
              <mc:Fallback>
                <p:oleObj name="Equation" r:id="rId5" imgW="18923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476250"/>
                        <a:ext cx="331152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7" name="Object 4"/>
          <p:cNvGraphicFramePr>
            <a:graphicFrameLocks noChangeAspect="1"/>
          </p:cNvGraphicFramePr>
          <p:nvPr/>
        </p:nvGraphicFramePr>
        <p:xfrm>
          <a:off x="250825" y="3068638"/>
          <a:ext cx="8172450" cy="131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6" name="Equation" r:id="rId7" imgW="3136900" imgH="482600" progId="Equation.DSMT4">
                  <p:embed/>
                </p:oleObj>
              </mc:Choice>
              <mc:Fallback>
                <p:oleObj name="Equation" r:id="rId7" imgW="31369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068638"/>
                        <a:ext cx="8172450" cy="1319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8" name="Object 10"/>
          <p:cNvGraphicFramePr>
            <a:graphicFrameLocks noChangeAspect="1"/>
          </p:cNvGraphicFramePr>
          <p:nvPr/>
        </p:nvGraphicFramePr>
        <p:xfrm>
          <a:off x="179388" y="476250"/>
          <a:ext cx="1800225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7" name="Equation" r:id="rId9" imgW="774364" imgH="241195" progId="Equation.DSMT4">
                  <p:embed/>
                </p:oleObj>
              </mc:Choice>
              <mc:Fallback>
                <p:oleObj name="Equation" r:id="rId9" imgW="774364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76250"/>
                        <a:ext cx="1800225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9" name="Rectangle 11"/>
          <p:cNvSpPr>
            <a:spLocks noChangeArrowheads="1"/>
          </p:cNvSpPr>
          <p:nvPr/>
        </p:nvSpPr>
        <p:spPr bwMode="auto">
          <a:xfrm>
            <a:off x="0" y="0"/>
            <a:ext cx="2736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ea typeface="楷体_GB2312" pitchFamily="49" charset="-122"/>
              </a:rPr>
              <a:t>非相对论中子气体</a:t>
            </a:r>
            <a:r>
              <a:rPr lang="en-US" altLang="zh-CN" sz="2400" b="1"/>
              <a:t>:</a:t>
            </a:r>
          </a:p>
        </p:txBody>
      </p:sp>
      <p:sp>
        <p:nvSpPr>
          <p:cNvPr id="59400" name="Rectangle 12"/>
          <p:cNvSpPr>
            <a:spLocks noChangeArrowheads="1"/>
          </p:cNvSpPr>
          <p:nvPr/>
        </p:nvSpPr>
        <p:spPr bwMode="auto">
          <a:xfrm>
            <a:off x="179388" y="1196975"/>
            <a:ext cx="2635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ea typeface="楷体_GB2312" pitchFamily="49" charset="-122"/>
              </a:rPr>
              <a:t>超相对论电子气体</a:t>
            </a:r>
          </a:p>
        </p:txBody>
      </p:sp>
      <p:graphicFrame>
        <p:nvGraphicFramePr>
          <p:cNvPr id="59401" name="Object 13"/>
          <p:cNvGraphicFramePr>
            <a:graphicFrameLocks noChangeAspect="1"/>
          </p:cNvGraphicFramePr>
          <p:nvPr/>
        </p:nvGraphicFramePr>
        <p:xfrm>
          <a:off x="323850" y="2205038"/>
          <a:ext cx="38163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8" name="Equation" r:id="rId11" imgW="1663700" imgH="228600" progId="Equation.DSMT4">
                  <p:embed/>
                </p:oleObj>
              </mc:Choice>
              <mc:Fallback>
                <p:oleObj name="Equation" r:id="rId11" imgW="16637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205038"/>
                        <a:ext cx="381635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2" name="Object 15"/>
          <p:cNvGraphicFramePr>
            <a:graphicFrameLocks noGrp="1" noChangeAspect="1"/>
          </p:cNvGraphicFramePr>
          <p:nvPr>
            <p:ph sz="half" idx="1"/>
          </p:nvPr>
        </p:nvGraphicFramePr>
        <p:xfrm>
          <a:off x="2627313" y="5300663"/>
          <a:ext cx="5400675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9" name="Equation" r:id="rId13" imgW="1638300" imgH="228600" progId="Equation.DSMT4">
                  <p:embed/>
                </p:oleObj>
              </mc:Choice>
              <mc:Fallback>
                <p:oleObj name="Equation" r:id="rId13" imgW="16383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5300663"/>
                        <a:ext cx="5400675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3" name="Rectangle 17"/>
          <p:cNvSpPr>
            <a:spLocks noChangeArrowheads="1"/>
          </p:cNvSpPr>
          <p:nvPr/>
        </p:nvSpPr>
        <p:spPr bwMode="auto">
          <a:xfrm>
            <a:off x="684213" y="5373688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>
                <a:sym typeface="Mathematica1" pitchFamily="2" charset="2"/>
              </a:rPr>
              <a:t></a:t>
            </a:r>
          </a:p>
        </p:txBody>
      </p:sp>
    </p:spTree>
    <p:extLst>
      <p:ext uri="{BB962C8B-B14F-4D97-AF65-F5344CB8AC3E}">
        <p14:creationId xmlns:p14="http://schemas.microsoft.com/office/powerpoint/2010/main" val="232066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67688" cy="11255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sz="36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III. Landau </a:t>
            </a:r>
            <a:r>
              <a:rPr lang="zh-CN" altLang="en-US" sz="36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逆磁性</a:t>
            </a:r>
            <a:br>
              <a:rPr lang="zh-CN" altLang="en-US" sz="36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</a:br>
            <a:r>
              <a:rPr lang="zh-CN" altLang="en-US" sz="3600" b="1" smtClean="0">
                <a:solidFill>
                  <a:srgbClr val="0000CC"/>
                </a:solidFill>
              </a:rPr>
              <a:t> </a:t>
            </a:r>
            <a:r>
              <a:rPr lang="en-US" altLang="zh-CN" sz="2800" b="1" smtClean="0">
                <a:solidFill>
                  <a:srgbClr val="0000CC"/>
                </a:solidFill>
              </a:rPr>
              <a:t>(</a:t>
            </a:r>
            <a:r>
              <a:rPr lang="en-US" altLang="zh-CN" sz="2800" b="1" smtClean="0"/>
              <a:t>Landau diamagnetic susceptibility)</a:t>
            </a:r>
            <a:r>
              <a:rPr lang="en-US" altLang="zh-CN" b="1" smtClean="0"/>
              <a:t>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429000"/>
            <a:ext cx="9144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我们在讨论 电子气体的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Pauli 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顺磁性</a:t>
            </a:r>
            <a:r>
              <a:rPr lang="en-US" altLang="zh-CN" sz="2400" b="1" smtClean="0"/>
              <a:t>(paramagnetic magnetization)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ea typeface="楷体_GB2312" pitchFamily="49" charset="-122"/>
              </a:rPr>
              <a:t>的同时，应该计算电子气体的</a:t>
            </a:r>
            <a:r>
              <a:rPr lang="en-US" altLang="zh-CN" sz="2400" b="1" smtClean="0"/>
              <a:t>Landau </a:t>
            </a:r>
            <a:r>
              <a:rPr lang="zh-CN" altLang="en-US" sz="2400" b="1" smtClean="0">
                <a:ea typeface="楷体_GB2312" pitchFamily="49" charset="-122"/>
              </a:rPr>
              <a:t>逆磁性</a:t>
            </a:r>
            <a:r>
              <a:rPr lang="zh-CN" altLang="en-US" sz="2400" b="1" smtClean="0"/>
              <a:t>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计算高度相对论强简并电子气体的</a:t>
            </a:r>
            <a:r>
              <a:rPr lang="en-US" altLang="zh-CN" sz="2400" b="1" smtClean="0">
                <a:ea typeface="楷体_GB2312" pitchFamily="49" charset="-122"/>
              </a:rPr>
              <a:t>Landau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逆磁性是非常困难的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在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巨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配分函数表达式中需要计算电子的能谱，必须求解在外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强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磁场下相对论电子的</a:t>
            </a:r>
            <a:r>
              <a:rPr lang="en-US" altLang="zh-CN" sz="2400" b="1" smtClean="0">
                <a:ea typeface="楷体_GB2312" pitchFamily="49" charset="-122"/>
              </a:rPr>
              <a:t>Dirac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方程。迄今尚未见到相关计算。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但是，对非相对论强简并电子气体的</a:t>
            </a:r>
            <a:r>
              <a:rPr lang="en-US" altLang="zh-CN" sz="2400" b="1" smtClean="0">
                <a:ea typeface="楷体_GB2312" pitchFamily="49" charset="-122"/>
              </a:rPr>
              <a:t>Landau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逆磁磁化率等于相应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Pauli 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顺磁磁化率的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altLang="zh-CN" sz="2400" b="1" smtClean="0">
                <a:solidFill>
                  <a:srgbClr val="0000CC"/>
                </a:solidFill>
                <a:ea typeface="楷体_GB2312" pitchFamily="49" charset="-122"/>
              </a:rPr>
              <a:t>–</a:t>
            </a:r>
            <a:r>
              <a:rPr lang="en-US" altLang="zh-CN" sz="24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1/3) 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冯端，金国钧著 </a:t>
            </a:r>
            <a:r>
              <a:rPr lang="zh-CN" altLang="en-US" sz="2400" b="1" smtClean="0">
                <a:ea typeface="楷体_GB2312" pitchFamily="49" charset="-122"/>
              </a:rPr>
              <a:t>“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凝聚态物理学上卷</a:t>
            </a:r>
            <a:r>
              <a:rPr lang="zh-CN" altLang="en-US" sz="2400" b="1" smtClean="0">
                <a:ea typeface="楷体_GB2312" pitchFamily="49" charset="-122"/>
              </a:rPr>
              <a:t>”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(2003),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  <a:cs typeface="Times New Roman" pitchFamily="18" charset="0"/>
              </a:rPr>
              <a:t>§6.3.4)</a:t>
            </a:r>
          </a:p>
        </p:txBody>
      </p:sp>
      <p:graphicFrame>
        <p:nvGraphicFramePr>
          <p:cNvPr id="6042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795963" y="1773238"/>
          <a:ext cx="2449512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name="Equation" r:id="rId3" imgW="1193800" imgH="431800" progId="Equation.DSMT4">
                  <p:embed/>
                </p:oleObj>
              </mc:Choice>
              <mc:Fallback>
                <p:oleObj name="Equation" r:id="rId3" imgW="11938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1773238"/>
                        <a:ext cx="2449512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1" name="Rectangle 6"/>
          <p:cNvSpPr>
            <a:spLocks noChangeArrowheads="1"/>
          </p:cNvSpPr>
          <p:nvPr/>
        </p:nvSpPr>
        <p:spPr bwMode="auto">
          <a:xfrm>
            <a:off x="0" y="119697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通常在金属中电子气体具有逆磁磁矩，它起源于电子带电。在外加电磁场中，单个电子具有的</a:t>
            </a:r>
            <a:r>
              <a:rPr lang="en-US" altLang="zh-CN" sz="2400" b="1">
                <a:ea typeface="楷体_GB2312" pitchFamily="49" charset="-122"/>
                <a:sym typeface="Mathematica1" pitchFamily="2" charset="2"/>
              </a:rPr>
              <a:t>Harmiton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量</a:t>
            </a:r>
          </a:p>
        </p:txBody>
      </p:sp>
      <p:sp>
        <p:nvSpPr>
          <p:cNvPr id="60422" name="Rectangle 7"/>
          <p:cNvSpPr>
            <a:spLocks noChangeArrowheads="1"/>
          </p:cNvSpPr>
          <p:nvPr/>
        </p:nvSpPr>
        <p:spPr bwMode="auto">
          <a:xfrm>
            <a:off x="179388" y="2060575"/>
            <a:ext cx="2682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ym typeface="Mathematica1" pitchFamily="2" charset="2"/>
              </a:rPr>
              <a:t>(      </a:t>
            </a:r>
            <a:r>
              <a:rPr lang="zh-CN" altLang="en-US" sz="2400" b="1">
                <a:ea typeface="楷体_GB2312" pitchFamily="49" charset="-122"/>
                <a:sym typeface="Mathematica1" pitchFamily="2" charset="2"/>
              </a:rPr>
              <a:t>为电磁矢量势</a:t>
            </a:r>
            <a:r>
              <a:rPr lang="en-US" altLang="zh-CN" sz="2400" b="1">
                <a:sym typeface="Mathematica1" pitchFamily="2" charset="2"/>
              </a:rPr>
              <a:t>)</a:t>
            </a:r>
          </a:p>
        </p:txBody>
      </p:sp>
      <p:graphicFrame>
        <p:nvGraphicFramePr>
          <p:cNvPr id="60423" name="Object 8"/>
          <p:cNvGraphicFramePr>
            <a:graphicFrameLocks noChangeAspect="1"/>
          </p:cNvGraphicFramePr>
          <p:nvPr/>
        </p:nvGraphicFramePr>
        <p:xfrm>
          <a:off x="395288" y="1989138"/>
          <a:ext cx="36988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Equation" r:id="rId5" imgW="152268" imgH="203024" progId="Equation.DSMT4">
                  <p:embed/>
                </p:oleObj>
              </mc:Choice>
              <mc:Fallback>
                <p:oleObj name="Equation" r:id="rId5" imgW="152268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989138"/>
                        <a:ext cx="369887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4" name="Rectangle 9"/>
          <p:cNvSpPr>
            <a:spLocks noChangeArrowheads="1"/>
          </p:cNvSpPr>
          <p:nvPr/>
        </p:nvSpPr>
        <p:spPr bwMode="auto">
          <a:xfrm>
            <a:off x="0" y="2708275"/>
            <a:ext cx="8964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ea typeface="楷体_GB2312" pitchFamily="49" charset="-122"/>
                <a:sym typeface="Mathematica1" pitchFamily="2" charset="2"/>
              </a:rPr>
              <a:t>外加磁场改变电子的轨道状态。中子不带电，没有这种逆磁性。</a:t>
            </a:r>
          </a:p>
        </p:txBody>
      </p:sp>
    </p:spTree>
    <p:extLst>
      <p:ext uri="{BB962C8B-B14F-4D97-AF65-F5344CB8AC3E}">
        <p14:creationId xmlns:p14="http://schemas.microsoft.com/office/powerpoint/2010/main" val="114001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/>
            <a:endParaRPr lang="zh-CN" altLang="zh-CN" sz="4000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61658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对相对论强简并电子气体的</a:t>
            </a: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Landau 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逆磁磁化率大约等于相应</a:t>
            </a: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Pauli 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顺磁磁化率的</a:t>
            </a:r>
            <a:r>
              <a:rPr lang="zh-CN" altLang="en-US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万分之一。</a:t>
            </a:r>
          </a:p>
          <a:p>
            <a:pPr eaLnBrk="1" hangingPunct="1">
              <a:buFontTx/>
              <a:buNone/>
            </a:pPr>
            <a:r>
              <a:rPr lang="en-US" altLang="zh-CN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仝号</a:t>
            </a:r>
            <a:r>
              <a:rPr lang="en-US" altLang="zh-CN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最近的计算</a:t>
            </a:r>
            <a:r>
              <a:rPr lang="en-US" altLang="zh-CN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)</a:t>
            </a:r>
          </a:p>
          <a:p>
            <a:pPr eaLnBrk="1" hangingPunct="1">
              <a:buFontTx/>
              <a:buNone/>
            </a:pP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我们至少可以推断</a:t>
            </a: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:</a:t>
            </a:r>
          </a:p>
          <a:p>
            <a:pPr eaLnBrk="1" hangingPunct="1">
              <a:buFontTx/>
              <a:buNone/>
            </a:pPr>
            <a:r>
              <a:rPr lang="zh-CN" altLang="en-US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中子星内，超相对论强简并电子气体 </a:t>
            </a:r>
            <a:r>
              <a:rPr lang="en-US" altLang="zh-CN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(Pauli</a:t>
            </a:r>
            <a:r>
              <a:rPr lang="zh-CN" altLang="en-US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顺磁 减去</a:t>
            </a:r>
            <a:r>
              <a:rPr lang="en-US" altLang="zh-CN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Landau </a:t>
            </a:r>
            <a:r>
              <a:rPr lang="zh-CN" altLang="en-US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逆磁</a:t>
            </a:r>
            <a:r>
              <a:rPr lang="en-US" altLang="zh-CN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的总诱导磁场至少超过原有初始磁场</a:t>
            </a:r>
            <a:r>
              <a:rPr lang="en-US" altLang="zh-CN" sz="2800" b="1" i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B </a:t>
            </a:r>
            <a:r>
              <a:rPr lang="en-US" altLang="zh-CN" sz="2800" b="1" baseline="30000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(0)</a:t>
            </a:r>
            <a:r>
              <a:rPr lang="zh-CN" altLang="en-US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的</a:t>
            </a:r>
            <a:r>
              <a:rPr lang="en-US" altLang="zh-CN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90</a:t>
            </a:r>
            <a:r>
              <a:rPr lang="zh-CN" altLang="en-US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倍</a:t>
            </a:r>
            <a:r>
              <a:rPr lang="en-US" altLang="zh-CN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altLang="zh-CN" sz="2800" b="1" i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B </a:t>
            </a:r>
            <a:r>
              <a:rPr lang="en-US" altLang="zh-CN" sz="2800" b="1" baseline="30000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(0)</a:t>
            </a:r>
            <a:r>
              <a:rPr lang="zh-CN" altLang="en-US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起源于超新星爆发中其核心坍缩过程</a:t>
            </a:r>
            <a:r>
              <a:rPr lang="en-US" altLang="zh-CN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) </a:t>
            </a:r>
          </a:p>
          <a:p>
            <a:pPr eaLnBrk="1" hangingPunct="1">
              <a:buFontTx/>
              <a:buNone/>
            </a:pPr>
            <a:r>
              <a:rPr lang="zh-CN" altLang="en-US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重要结论</a:t>
            </a:r>
            <a:r>
              <a:rPr lang="en-US" altLang="zh-CN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sz="2800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中子星观测到的</a:t>
            </a:r>
            <a:r>
              <a:rPr lang="en-US" altLang="zh-CN" sz="2800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10</a:t>
            </a:r>
            <a:r>
              <a:rPr lang="en-US" altLang="zh-CN" sz="2800" b="1" baseline="3000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11</a:t>
            </a:r>
            <a:r>
              <a:rPr lang="en-US" altLang="zh-CN" sz="2800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-10</a:t>
            </a:r>
            <a:r>
              <a:rPr lang="en-US" altLang="zh-CN" sz="2800" b="1" baseline="3000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13</a:t>
            </a:r>
            <a:r>
              <a:rPr lang="zh-CN" altLang="en-US" sz="2800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高斯的强磁场实质上来源于中子星内超相对论强简并电子气体 的</a:t>
            </a:r>
            <a:r>
              <a:rPr lang="en-US" altLang="zh-CN" sz="2800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Pauli</a:t>
            </a:r>
            <a:r>
              <a:rPr lang="zh-CN" altLang="en-US" sz="2800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顺磁磁矩产生的诱导磁场。</a:t>
            </a:r>
          </a:p>
        </p:txBody>
      </p:sp>
    </p:spTree>
    <p:extLst>
      <p:ext uri="{BB962C8B-B14F-4D97-AF65-F5344CB8AC3E}">
        <p14:creationId xmlns:p14="http://schemas.microsoft.com/office/powerpoint/2010/main" val="388662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pPr eaLnBrk="1" hangingPunct="1"/>
            <a:r>
              <a:rPr lang="zh-CN" altLang="en-US" sz="28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超相对论电子气体的</a:t>
            </a:r>
            <a:r>
              <a:rPr lang="en-US" altLang="zh-CN" sz="28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Pauli</a:t>
            </a:r>
            <a:r>
              <a:rPr lang="zh-CN" altLang="en-US" sz="28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顺磁磁矩产生的诱导磁场</a:t>
            </a:r>
          </a:p>
        </p:txBody>
      </p:sp>
      <p:graphicFrame>
        <p:nvGraphicFramePr>
          <p:cNvPr id="62467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50825" y="981075"/>
          <a:ext cx="410527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6" name="Equation" r:id="rId3" imgW="2082800" imgH="393700" progId="Equation.DSMT4">
                  <p:embed/>
                </p:oleObj>
              </mc:Choice>
              <mc:Fallback>
                <p:oleObj name="Equation" r:id="rId3" imgW="20828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981075"/>
                        <a:ext cx="4105275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50825" y="4581525"/>
          <a:ext cx="30241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7" name="Equation" r:id="rId5" imgW="1714500" imgH="431800" progId="Equation.DSMT4">
                  <p:embed/>
                </p:oleObj>
              </mc:Choice>
              <mc:Fallback>
                <p:oleObj name="Equation" r:id="rId5" imgW="17145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581525"/>
                        <a:ext cx="30241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0" y="1844675"/>
          <a:ext cx="709295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8" name="Equation" r:id="rId7" imgW="4025900" imgH="457200" progId="Equation.DSMT4">
                  <p:embed/>
                </p:oleObj>
              </mc:Choice>
              <mc:Fallback>
                <p:oleObj name="Equation" r:id="rId7" imgW="40259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44675"/>
                        <a:ext cx="709295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0" y="2781300"/>
            <a:ext cx="882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ea typeface="楷体_GB2312" pitchFamily="49" charset="-122"/>
              </a:rPr>
              <a:t>它的大小取决于在</a:t>
            </a:r>
            <a:r>
              <a:rPr lang="en-US" altLang="zh-CN" sz="2400" b="1">
                <a:ea typeface="楷体_GB2312" pitchFamily="49" charset="-122"/>
              </a:rPr>
              <a:t>Fermai</a:t>
            </a:r>
            <a:r>
              <a:rPr lang="zh-CN" altLang="en-US" sz="2400" b="1">
                <a:ea typeface="楷体_GB2312" pitchFamily="49" charset="-122"/>
              </a:rPr>
              <a:t>表面处的</a:t>
            </a:r>
            <a:r>
              <a:rPr lang="en-US" altLang="zh-CN" sz="2400" b="1">
                <a:ea typeface="楷体_GB2312" pitchFamily="49" charset="-122"/>
              </a:rPr>
              <a:t>(</a:t>
            </a:r>
            <a:r>
              <a:rPr lang="zh-CN" altLang="en-US" sz="2400" b="1">
                <a:ea typeface="楷体_GB2312" pitchFamily="49" charset="-122"/>
              </a:rPr>
              <a:t>状</a:t>
            </a:r>
            <a:r>
              <a:rPr lang="en-US" altLang="zh-CN" sz="2400" b="1">
                <a:ea typeface="楷体_GB2312" pitchFamily="49" charset="-122"/>
              </a:rPr>
              <a:t>)</a:t>
            </a:r>
            <a:r>
              <a:rPr lang="zh-CN" altLang="en-US" sz="2400" b="1">
                <a:ea typeface="楷体_GB2312" pitchFamily="49" charset="-122"/>
              </a:rPr>
              <a:t>态密度</a:t>
            </a:r>
            <a:r>
              <a:rPr lang="en-US" altLang="zh-CN" sz="2400" b="1" i="1"/>
              <a:t>N(E</a:t>
            </a:r>
            <a:r>
              <a:rPr lang="en-US" altLang="zh-CN" sz="2400" b="1" i="1" baseline="-25000"/>
              <a:t>F</a:t>
            </a:r>
            <a:r>
              <a:rPr lang="en-US" altLang="zh-CN" sz="2400" b="1" i="1"/>
              <a:t>)</a:t>
            </a:r>
            <a:r>
              <a:rPr lang="zh-CN" altLang="en-US" sz="2400" b="1">
                <a:ea typeface="楷体_GB2312" pitchFamily="49" charset="-122"/>
              </a:rPr>
              <a:t>。</a:t>
            </a:r>
          </a:p>
        </p:txBody>
      </p:sp>
      <p:sp>
        <p:nvSpPr>
          <p:cNvPr id="62471" name="Rectangle 8"/>
          <p:cNvSpPr>
            <a:spLocks noChangeArrowheads="1"/>
          </p:cNvSpPr>
          <p:nvPr/>
        </p:nvSpPr>
        <p:spPr bwMode="auto">
          <a:xfrm>
            <a:off x="0" y="3500438"/>
            <a:ext cx="5853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对中子星内高度简并的超相对论电子气体</a:t>
            </a:r>
            <a:r>
              <a:rPr lang="en-US" altLang="zh-CN" sz="24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:</a:t>
            </a:r>
          </a:p>
        </p:txBody>
      </p:sp>
      <p:graphicFrame>
        <p:nvGraphicFramePr>
          <p:cNvPr id="62472" name="Object 9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6011863" y="4508500"/>
          <a:ext cx="2576512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9" name="Equation" r:id="rId9" imgW="1231366" imgH="431613" progId="Equation.DSMT4">
                  <p:embed/>
                </p:oleObj>
              </mc:Choice>
              <mc:Fallback>
                <p:oleObj name="Equation" r:id="rId9" imgW="1231366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4508500"/>
                        <a:ext cx="2576512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3" name="Rectangle 12"/>
          <p:cNvSpPr>
            <a:spLocks noChangeArrowheads="1"/>
          </p:cNvSpPr>
          <p:nvPr/>
        </p:nvSpPr>
        <p:spPr bwMode="auto">
          <a:xfrm>
            <a:off x="0" y="5516563"/>
            <a:ext cx="539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/>
              <a:t>B</a:t>
            </a:r>
            <a:r>
              <a:rPr lang="en-US" altLang="zh-CN" sz="2400" b="1" baseline="30000"/>
              <a:t>(in)</a:t>
            </a:r>
            <a:r>
              <a:rPr lang="en-US" altLang="zh-CN" sz="2400" b="1"/>
              <a:t>(e) 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同温度无关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高度简并电子气体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)</a:t>
            </a:r>
          </a:p>
        </p:txBody>
      </p:sp>
      <p:graphicFrame>
        <p:nvGraphicFramePr>
          <p:cNvPr id="62474" name="Object 13"/>
          <p:cNvGraphicFramePr>
            <a:graphicFrameLocks noChangeAspect="1"/>
          </p:cNvGraphicFramePr>
          <p:nvPr/>
        </p:nvGraphicFramePr>
        <p:xfrm>
          <a:off x="5076825" y="6165850"/>
          <a:ext cx="3744913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0" name="Equation" r:id="rId11" imgW="1638300" imgH="228600" progId="Equation.DSMT4">
                  <p:embed/>
                </p:oleObj>
              </mc:Choice>
              <mc:Fallback>
                <p:oleObj name="Equation" r:id="rId11" imgW="16383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6165850"/>
                        <a:ext cx="3744913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5" name="Rectangle 14"/>
          <p:cNvSpPr>
            <a:spLocks noChangeArrowheads="1"/>
          </p:cNvSpPr>
          <p:nvPr/>
        </p:nvSpPr>
        <p:spPr bwMode="auto">
          <a:xfrm>
            <a:off x="0" y="4006850"/>
            <a:ext cx="8164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ea typeface="楷体_GB2312" pitchFamily="49" charset="-122"/>
              </a:rPr>
              <a:t>当磁场不太强： </a:t>
            </a:r>
            <a:r>
              <a:rPr lang="en-US" altLang="zh-CN" sz="2400" b="1">
                <a:solidFill>
                  <a:schemeClr val="accent2"/>
                </a:solidFill>
                <a:ea typeface="楷体_GB2312" pitchFamily="49" charset="-122"/>
              </a:rPr>
              <a:t>B&lt; B</a:t>
            </a:r>
            <a:r>
              <a:rPr lang="en-US" altLang="zh-CN" sz="2400" b="1" baseline="-25000">
                <a:solidFill>
                  <a:schemeClr val="accent2"/>
                </a:solidFill>
                <a:ea typeface="楷体_GB2312" pitchFamily="49" charset="-122"/>
              </a:rPr>
              <a:t>cr</a:t>
            </a:r>
            <a:r>
              <a:rPr lang="en-US" altLang="zh-CN" sz="2400" b="1">
                <a:solidFill>
                  <a:schemeClr val="accent2"/>
                </a:solidFill>
                <a:ea typeface="楷体_GB2312" pitchFamily="49" charset="-122"/>
              </a:rPr>
              <a:t> (Landau</a:t>
            </a:r>
            <a:r>
              <a:rPr lang="zh-CN" altLang="en-US" sz="2400" b="1">
                <a:solidFill>
                  <a:schemeClr val="accent2"/>
                </a:solidFill>
                <a:ea typeface="楷体_GB2312" pitchFamily="49" charset="-122"/>
              </a:rPr>
              <a:t>临界磁场</a:t>
            </a:r>
            <a:r>
              <a:rPr lang="en-US" altLang="zh-CN" sz="2400" b="1">
                <a:solidFill>
                  <a:schemeClr val="accent2"/>
                </a:solidFill>
                <a:ea typeface="楷体_GB2312" pitchFamily="49" charset="-122"/>
              </a:rPr>
              <a:t>) ---</a:t>
            </a:r>
            <a:r>
              <a:rPr lang="zh-CN" altLang="en-US" sz="2400" b="1">
                <a:ea typeface="楷体_GB2312" pitchFamily="49" charset="-122"/>
              </a:rPr>
              <a:t>简并</a:t>
            </a:r>
            <a:r>
              <a:rPr lang="en-US" altLang="zh-CN" sz="2400" b="1">
                <a:solidFill>
                  <a:schemeClr val="accent2"/>
                </a:solidFill>
                <a:ea typeface="楷体_GB2312" pitchFamily="49" charset="-122"/>
              </a:rPr>
              <a:t>Fermi</a:t>
            </a:r>
            <a:r>
              <a:rPr lang="zh-CN" altLang="en-US" sz="2400" b="1">
                <a:solidFill>
                  <a:schemeClr val="accent2"/>
                </a:solidFill>
                <a:ea typeface="楷体_GB2312" pitchFamily="49" charset="-122"/>
              </a:rPr>
              <a:t>球体</a:t>
            </a:r>
          </a:p>
        </p:txBody>
      </p:sp>
      <p:sp>
        <p:nvSpPr>
          <p:cNvPr id="62476" name="Rectangle 15"/>
          <p:cNvSpPr>
            <a:spLocks noChangeArrowheads="1"/>
          </p:cNvSpPr>
          <p:nvPr/>
        </p:nvSpPr>
        <p:spPr bwMode="auto">
          <a:xfrm>
            <a:off x="8027988" y="2011363"/>
            <a:ext cx="600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chemeClr val="accent2"/>
                </a:solidFill>
              </a:rPr>
              <a:t>(*)</a:t>
            </a:r>
          </a:p>
        </p:txBody>
      </p:sp>
    </p:spTree>
    <p:extLst>
      <p:ext uri="{BB962C8B-B14F-4D97-AF65-F5344CB8AC3E}">
        <p14:creationId xmlns:p14="http://schemas.microsoft.com/office/powerpoint/2010/main" val="389379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67688" cy="11255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sz="36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III. Landau </a:t>
            </a:r>
            <a:r>
              <a:rPr lang="zh-CN" altLang="en-US" sz="36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逆磁性</a:t>
            </a:r>
            <a:br>
              <a:rPr lang="zh-CN" altLang="en-US" sz="36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</a:br>
            <a:r>
              <a:rPr lang="zh-CN" altLang="en-US" sz="3600" b="1" smtClean="0">
                <a:solidFill>
                  <a:srgbClr val="0000CC"/>
                </a:solidFill>
              </a:rPr>
              <a:t> </a:t>
            </a:r>
            <a:r>
              <a:rPr lang="en-US" altLang="zh-CN" sz="2800" b="1" smtClean="0">
                <a:solidFill>
                  <a:srgbClr val="0000CC"/>
                </a:solidFill>
              </a:rPr>
              <a:t>(</a:t>
            </a:r>
            <a:r>
              <a:rPr lang="en-US" altLang="zh-CN" sz="2800" b="1" smtClean="0"/>
              <a:t>Landau diamagnetic susceptibility)</a:t>
            </a:r>
            <a:r>
              <a:rPr lang="en-US" altLang="zh-CN" b="1" smtClean="0"/>
              <a:t>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429000"/>
            <a:ext cx="9144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我们在讨论 电子气体的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Pauli 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顺磁性</a:t>
            </a:r>
            <a:r>
              <a:rPr lang="en-US" altLang="zh-CN" sz="2400" b="1" smtClean="0"/>
              <a:t>(paramagnetic magnetization)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ea typeface="楷体_GB2312" pitchFamily="49" charset="-122"/>
              </a:rPr>
              <a:t>的同时，应该计算电子气体的</a:t>
            </a:r>
            <a:r>
              <a:rPr lang="en-US" altLang="zh-CN" sz="2400" b="1" smtClean="0"/>
              <a:t>Landau </a:t>
            </a:r>
            <a:r>
              <a:rPr lang="zh-CN" altLang="en-US" sz="2400" b="1" smtClean="0">
                <a:ea typeface="楷体_GB2312" pitchFamily="49" charset="-122"/>
              </a:rPr>
              <a:t>逆磁性</a:t>
            </a:r>
            <a:r>
              <a:rPr lang="zh-CN" altLang="en-US" sz="2400" b="1" smtClean="0"/>
              <a:t>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计算高度相对论强简并电子气体的</a:t>
            </a:r>
            <a:r>
              <a:rPr lang="en-US" altLang="zh-CN" sz="2400" b="1" smtClean="0">
                <a:ea typeface="楷体_GB2312" pitchFamily="49" charset="-122"/>
              </a:rPr>
              <a:t>Landau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逆磁性是非常困难的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在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巨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配分函数表达式中需要计算电子的能谱，必须求解在外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强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磁场下相对论电子的</a:t>
            </a:r>
            <a:r>
              <a:rPr lang="en-US" altLang="zh-CN" sz="2400" b="1" smtClean="0">
                <a:ea typeface="楷体_GB2312" pitchFamily="49" charset="-122"/>
              </a:rPr>
              <a:t>Dirac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方程。迄今尚未见到相关计算。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但是，对非相对论强简并电子气体的</a:t>
            </a:r>
            <a:r>
              <a:rPr lang="en-US" altLang="zh-CN" sz="2400" b="1" smtClean="0">
                <a:ea typeface="楷体_GB2312" pitchFamily="49" charset="-122"/>
              </a:rPr>
              <a:t>Landau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逆磁磁化率等于相应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Pauli 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顺磁磁化率的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altLang="zh-CN" sz="2400" b="1" smtClean="0">
                <a:solidFill>
                  <a:srgbClr val="0000CC"/>
                </a:solidFill>
                <a:ea typeface="楷体_GB2312" pitchFamily="49" charset="-122"/>
              </a:rPr>
              <a:t>–</a:t>
            </a:r>
            <a:r>
              <a:rPr lang="en-US" altLang="zh-CN" sz="24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1/3) 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冯端，金国钧著 </a:t>
            </a:r>
            <a:r>
              <a:rPr lang="zh-CN" altLang="en-US" sz="2400" b="1" smtClean="0">
                <a:ea typeface="楷体_GB2312" pitchFamily="49" charset="-122"/>
              </a:rPr>
              <a:t>“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凝聚态物理学上卷</a:t>
            </a:r>
            <a:r>
              <a:rPr lang="zh-CN" altLang="en-US" sz="2400" b="1" smtClean="0">
                <a:ea typeface="楷体_GB2312" pitchFamily="49" charset="-122"/>
              </a:rPr>
              <a:t>”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(2003),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  <a:cs typeface="Times New Roman" pitchFamily="18" charset="0"/>
              </a:rPr>
              <a:t>§6.3.4)</a:t>
            </a:r>
          </a:p>
        </p:txBody>
      </p:sp>
      <p:graphicFrame>
        <p:nvGraphicFramePr>
          <p:cNvPr id="6349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795963" y="1773238"/>
          <a:ext cx="2449512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Equation" r:id="rId3" imgW="1193800" imgH="431800" progId="Equation.DSMT4">
                  <p:embed/>
                </p:oleObj>
              </mc:Choice>
              <mc:Fallback>
                <p:oleObj name="Equation" r:id="rId3" imgW="11938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1773238"/>
                        <a:ext cx="2449512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3" name="Rectangle 6"/>
          <p:cNvSpPr>
            <a:spLocks noChangeArrowheads="1"/>
          </p:cNvSpPr>
          <p:nvPr/>
        </p:nvSpPr>
        <p:spPr bwMode="auto">
          <a:xfrm>
            <a:off x="0" y="119697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通常在金属中电子气体具有逆磁磁矩，它起源于电子带电。在外加电磁场中，单个电子具有的</a:t>
            </a:r>
            <a:r>
              <a:rPr lang="en-US" altLang="zh-CN" sz="2400" b="1">
                <a:ea typeface="楷体_GB2312" pitchFamily="49" charset="-122"/>
                <a:sym typeface="Mathematica1" pitchFamily="2" charset="2"/>
              </a:rPr>
              <a:t>Harmiton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量</a:t>
            </a:r>
          </a:p>
        </p:txBody>
      </p:sp>
      <p:sp>
        <p:nvSpPr>
          <p:cNvPr id="63494" name="Rectangle 7"/>
          <p:cNvSpPr>
            <a:spLocks noChangeArrowheads="1"/>
          </p:cNvSpPr>
          <p:nvPr/>
        </p:nvSpPr>
        <p:spPr bwMode="auto">
          <a:xfrm>
            <a:off x="179388" y="2060575"/>
            <a:ext cx="2682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ym typeface="Mathematica1" pitchFamily="2" charset="2"/>
              </a:rPr>
              <a:t>(      </a:t>
            </a:r>
            <a:r>
              <a:rPr lang="zh-CN" altLang="en-US" sz="2400" b="1">
                <a:ea typeface="楷体_GB2312" pitchFamily="49" charset="-122"/>
                <a:sym typeface="Mathematica1" pitchFamily="2" charset="2"/>
              </a:rPr>
              <a:t>为电磁矢量势</a:t>
            </a:r>
            <a:r>
              <a:rPr lang="en-US" altLang="zh-CN" sz="2400" b="1">
                <a:sym typeface="Mathematica1" pitchFamily="2" charset="2"/>
              </a:rPr>
              <a:t>)</a:t>
            </a:r>
          </a:p>
        </p:txBody>
      </p:sp>
      <p:graphicFrame>
        <p:nvGraphicFramePr>
          <p:cNvPr id="63495" name="Object 8"/>
          <p:cNvGraphicFramePr>
            <a:graphicFrameLocks noChangeAspect="1"/>
          </p:cNvGraphicFramePr>
          <p:nvPr/>
        </p:nvGraphicFramePr>
        <p:xfrm>
          <a:off x="395288" y="1989138"/>
          <a:ext cx="36988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Equation" r:id="rId5" imgW="152268" imgH="203024" progId="Equation.DSMT4">
                  <p:embed/>
                </p:oleObj>
              </mc:Choice>
              <mc:Fallback>
                <p:oleObj name="Equation" r:id="rId5" imgW="152268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989138"/>
                        <a:ext cx="369887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6" name="Rectangle 9"/>
          <p:cNvSpPr>
            <a:spLocks noChangeArrowheads="1"/>
          </p:cNvSpPr>
          <p:nvPr/>
        </p:nvSpPr>
        <p:spPr bwMode="auto">
          <a:xfrm>
            <a:off x="0" y="2708275"/>
            <a:ext cx="8964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ea typeface="楷体_GB2312" pitchFamily="49" charset="-122"/>
                <a:sym typeface="Mathematica1" pitchFamily="2" charset="2"/>
              </a:rPr>
              <a:t>外加磁场改变电子的轨道状态。中子不带电，没有这种逆磁性。</a:t>
            </a:r>
          </a:p>
        </p:txBody>
      </p:sp>
    </p:spTree>
    <p:extLst>
      <p:ext uri="{BB962C8B-B14F-4D97-AF65-F5344CB8AC3E}">
        <p14:creationId xmlns:p14="http://schemas.microsoft.com/office/powerpoint/2010/main" val="346632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/>
            <a:endParaRPr lang="zh-CN" altLang="zh-CN" sz="400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61658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对相对论强简并电子气体的</a:t>
            </a: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Landau 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逆磁磁化率大约等于相应</a:t>
            </a: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Pauli 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顺磁磁化率的</a:t>
            </a:r>
            <a:r>
              <a:rPr lang="zh-CN" altLang="en-US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万分之一。</a:t>
            </a:r>
          </a:p>
          <a:p>
            <a:pPr eaLnBrk="1" hangingPunct="1">
              <a:buFontTx/>
              <a:buNone/>
            </a:pPr>
            <a:r>
              <a:rPr lang="en-US" altLang="zh-CN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仝号</a:t>
            </a:r>
            <a:r>
              <a:rPr lang="en-US" altLang="zh-CN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最近的计算</a:t>
            </a:r>
            <a:r>
              <a:rPr lang="en-US" altLang="zh-CN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)</a:t>
            </a:r>
          </a:p>
          <a:p>
            <a:pPr eaLnBrk="1" hangingPunct="1">
              <a:buFontTx/>
              <a:buNone/>
            </a:pP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我们至少可以推断</a:t>
            </a: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:</a:t>
            </a:r>
          </a:p>
          <a:p>
            <a:pPr eaLnBrk="1" hangingPunct="1">
              <a:buFontTx/>
              <a:buNone/>
            </a:pPr>
            <a:r>
              <a:rPr lang="zh-CN" altLang="en-US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中子星内，超相对论强简并电子气体 </a:t>
            </a:r>
            <a:r>
              <a:rPr lang="en-US" altLang="zh-CN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(Pauli</a:t>
            </a:r>
            <a:r>
              <a:rPr lang="zh-CN" altLang="en-US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顺磁 减去</a:t>
            </a:r>
            <a:r>
              <a:rPr lang="en-US" altLang="zh-CN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Landau </a:t>
            </a:r>
            <a:r>
              <a:rPr lang="zh-CN" altLang="en-US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逆磁</a:t>
            </a:r>
            <a:r>
              <a:rPr lang="en-US" altLang="zh-CN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的总诱导磁场至少超过原有初始磁场</a:t>
            </a:r>
            <a:r>
              <a:rPr lang="en-US" altLang="zh-CN" sz="2800" b="1" i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B </a:t>
            </a:r>
            <a:r>
              <a:rPr lang="en-US" altLang="zh-CN" sz="2800" b="1" baseline="30000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(0)</a:t>
            </a:r>
            <a:r>
              <a:rPr lang="zh-CN" altLang="en-US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的</a:t>
            </a:r>
            <a:r>
              <a:rPr lang="en-US" altLang="zh-CN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90</a:t>
            </a:r>
            <a:r>
              <a:rPr lang="zh-CN" altLang="en-US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倍</a:t>
            </a:r>
            <a:r>
              <a:rPr lang="en-US" altLang="zh-CN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altLang="zh-CN" sz="2800" b="1" i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B </a:t>
            </a:r>
            <a:r>
              <a:rPr lang="en-US" altLang="zh-CN" sz="2800" b="1" baseline="30000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(0)</a:t>
            </a:r>
            <a:r>
              <a:rPr lang="zh-CN" altLang="en-US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起源于超新星爆发中其核心坍缩过程</a:t>
            </a:r>
            <a:r>
              <a:rPr lang="en-US" altLang="zh-CN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) </a:t>
            </a:r>
          </a:p>
          <a:p>
            <a:pPr eaLnBrk="1" hangingPunct="1">
              <a:buFontTx/>
              <a:buNone/>
            </a:pPr>
            <a:r>
              <a:rPr lang="zh-CN" altLang="en-US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重要结论</a:t>
            </a:r>
            <a:r>
              <a:rPr lang="en-US" altLang="zh-CN" sz="2800" b="1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sz="2800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中子星观测到的</a:t>
            </a:r>
            <a:r>
              <a:rPr lang="en-US" altLang="zh-CN" sz="2800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10</a:t>
            </a:r>
            <a:r>
              <a:rPr lang="en-US" altLang="zh-CN" sz="2800" b="1" baseline="3000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11</a:t>
            </a:r>
            <a:r>
              <a:rPr lang="en-US" altLang="zh-CN" sz="2800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-10</a:t>
            </a:r>
            <a:r>
              <a:rPr lang="en-US" altLang="zh-CN" sz="2800" b="1" baseline="3000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13</a:t>
            </a:r>
            <a:r>
              <a:rPr lang="zh-CN" altLang="en-US" sz="2800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高斯的强磁场实质上来源于中子星内超相对论强简并电子气体 的</a:t>
            </a:r>
            <a:r>
              <a:rPr lang="en-US" altLang="zh-CN" sz="2800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Pauli</a:t>
            </a:r>
            <a:r>
              <a:rPr lang="zh-CN" altLang="en-US" sz="2800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顺磁磁矩产生的诱导磁场。</a:t>
            </a:r>
          </a:p>
        </p:txBody>
      </p:sp>
    </p:spTree>
    <p:extLst>
      <p:ext uri="{BB962C8B-B14F-4D97-AF65-F5344CB8AC3E}">
        <p14:creationId xmlns:p14="http://schemas.microsoft.com/office/powerpoint/2010/main" val="60772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364163" cy="908050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超强磁场</a:t>
            </a:r>
            <a:r>
              <a:rPr lang="en-US" altLang="zh-CN" sz="4000" b="1" smtClean="0">
                <a:solidFill>
                  <a:schemeClr val="accent2"/>
                </a:solidFill>
                <a:ea typeface="楷体_GB2312" pitchFamily="49" charset="-122"/>
              </a:rPr>
              <a:t>B &gt; B</a:t>
            </a:r>
            <a:r>
              <a:rPr lang="en-US" altLang="zh-CN" sz="4000" b="1" baseline="-25000" smtClean="0">
                <a:solidFill>
                  <a:schemeClr val="accent2"/>
                </a:solidFill>
                <a:ea typeface="楷体_GB2312" pitchFamily="49" charset="-122"/>
              </a:rPr>
              <a:t>cr</a:t>
            </a:r>
            <a:r>
              <a:rPr lang="en-US" altLang="zh-CN" sz="4000" b="1" baseline="-25000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40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情形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133600"/>
            <a:ext cx="5435600" cy="13684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smtClean="0"/>
              <a:t>The  overwhelming majority of neutrons congregates in the lowest levels </a:t>
            </a:r>
            <a:r>
              <a:rPr lang="en-US" altLang="zh-CN" sz="2400" b="1" i="1" smtClean="0"/>
              <a:t>n</a:t>
            </a:r>
            <a:r>
              <a:rPr lang="en-US" altLang="zh-CN" sz="2400" b="1" smtClean="0"/>
              <a:t>=0 or n=1,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smtClean="0"/>
              <a:t>When</a:t>
            </a:r>
          </a:p>
        </p:txBody>
      </p:sp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323850" y="3716338"/>
          <a:ext cx="1830388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Equation" r:id="rId3" imgW="558800" imgH="228600" progId="Equation.DSMT4">
                  <p:embed/>
                </p:oleObj>
              </mc:Choice>
              <mc:Fallback>
                <p:oleObj name="Equation" r:id="rId3" imgW="558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716338"/>
                        <a:ext cx="1830388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79388" y="4652963"/>
            <a:ext cx="57245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b="1">
                <a:solidFill>
                  <a:schemeClr val="accent2"/>
                </a:solidFill>
                <a:sym typeface="Mathematica1" pitchFamily="2" charset="2"/>
              </a:rPr>
              <a:t>The Landau column  is a very long cylinder along the magnetic filed, but it is very narrow.</a:t>
            </a:r>
          </a:p>
          <a:p>
            <a:r>
              <a:rPr kumimoji="0" lang="en-US" altLang="zh-CN" b="1">
                <a:solidFill>
                  <a:schemeClr val="accent2"/>
                </a:solidFill>
                <a:sym typeface="Mathematica1" pitchFamily="2" charset="2"/>
              </a:rPr>
              <a:t> The radius of its cross section is p</a:t>
            </a:r>
            <a:r>
              <a:rPr kumimoji="0" lang="en-US" altLang="zh-CN" b="1" baseline="-25000">
                <a:solidFill>
                  <a:schemeClr val="accent2"/>
                </a:solidFill>
                <a:sym typeface="Mathematica1" pitchFamily="2" charset="2"/>
              </a:rPr>
              <a:t> </a:t>
            </a:r>
            <a:r>
              <a:rPr kumimoji="0" lang="en-US" altLang="zh-CN" b="1">
                <a:solidFill>
                  <a:schemeClr val="accent2"/>
                </a:solidFill>
                <a:sym typeface="Mathematica1" pitchFamily="2" charset="2"/>
              </a:rPr>
              <a:t>.</a:t>
            </a:r>
          </a:p>
        </p:txBody>
      </p:sp>
      <p:sp>
        <p:nvSpPr>
          <p:cNvPr id="65542" name="AutoShape 6"/>
          <p:cNvSpPr>
            <a:spLocks noChangeArrowheads="1"/>
          </p:cNvSpPr>
          <p:nvPr/>
        </p:nvSpPr>
        <p:spPr bwMode="auto">
          <a:xfrm>
            <a:off x="6227763" y="549275"/>
            <a:ext cx="1152525" cy="6048375"/>
          </a:xfrm>
          <a:prstGeom prst="can">
            <a:avLst>
              <a:gd name="adj" fmla="val 45871"/>
            </a:avLst>
          </a:prstGeom>
          <a:solidFill>
            <a:schemeClr val="bg1">
              <a:alpha val="98822"/>
            </a:schemeClr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 flipH="1" flipV="1">
            <a:off x="6804025" y="836613"/>
            <a:ext cx="0" cy="547211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44" name="Arc 8"/>
          <p:cNvSpPr>
            <a:spLocks/>
          </p:cNvSpPr>
          <p:nvPr/>
        </p:nvSpPr>
        <p:spPr bwMode="auto">
          <a:xfrm flipH="1">
            <a:off x="6227763" y="6205538"/>
            <a:ext cx="360362" cy="176212"/>
          </a:xfrm>
          <a:custGeom>
            <a:avLst/>
            <a:gdLst>
              <a:gd name="T0" fmla="*/ 2147483647 w 21600"/>
              <a:gd name="T1" fmla="*/ 0 h 17684"/>
              <a:gd name="T2" fmla="*/ 2147483647 w 21600"/>
              <a:gd name="T3" fmla="*/ 2147483647 h 17684"/>
              <a:gd name="T4" fmla="*/ 0 w 21600"/>
              <a:gd name="T5" fmla="*/ 2147483647 h 176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7684" fill="none" extrusionOk="0">
                <a:moveTo>
                  <a:pt x="12402" y="-1"/>
                </a:moveTo>
                <a:cubicBezTo>
                  <a:pt x="18167" y="4042"/>
                  <a:pt x="21600" y="10642"/>
                  <a:pt x="21600" y="17684"/>
                </a:cubicBezTo>
              </a:path>
              <a:path w="21600" h="17684" stroke="0" extrusionOk="0">
                <a:moveTo>
                  <a:pt x="12402" y="-1"/>
                </a:moveTo>
                <a:cubicBezTo>
                  <a:pt x="18167" y="4042"/>
                  <a:pt x="21600" y="10642"/>
                  <a:pt x="21600" y="17684"/>
                </a:cubicBezTo>
                <a:lnTo>
                  <a:pt x="0" y="17684"/>
                </a:lnTo>
                <a:lnTo>
                  <a:pt x="12402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5545" name="Arc 9"/>
          <p:cNvSpPr>
            <a:spLocks/>
          </p:cNvSpPr>
          <p:nvPr/>
        </p:nvSpPr>
        <p:spPr bwMode="auto">
          <a:xfrm rot="941313" flipH="1">
            <a:off x="6516688" y="6092825"/>
            <a:ext cx="504825" cy="144463"/>
          </a:xfrm>
          <a:custGeom>
            <a:avLst/>
            <a:gdLst>
              <a:gd name="T0" fmla="*/ 2147483647 w 21514"/>
              <a:gd name="T1" fmla="*/ 0 h 21335"/>
              <a:gd name="T2" fmla="*/ 2147483647 w 21514"/>
              <a:gd name="T3" fmla="*/ 2147483647 h 21335"/>
              <a:gd name="T4" fmla="*/ 0 w 21514"/>
              <a:gd name="T5" fmla="*/ 2147483647 h 2133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14" h="21335" fill="none" extrusionOk="0">
                <a:moveTo>
                  <a:pt x="3370" y="-1"/>
                </a:moveTo>
                <a:cubicBezTo>
                  <a:pt x="13151" y="1544"/>
                  <a:pt x="20629" y="9543"/>
                  <a:pt x="21513" y="19407"/>
                </a:cubicBezTo>
              </a:path>
              <a:path w="21514" h="21335" stroke="0" extrusionOk="0">
                <a:moveTo>
                  <a:pt x="3370" y="-1"/>
                </a:moveTo>
                <a:cubicBezTo>
                  <a:pt x="13151" y="1544"/>
                  <a:pt x="20629" y="9543"/>
                  <a:pt x="21513" y="19407"/>
                </a:cubicBezTo>
                <a:lnTo>
                  <a:pt x="0" y="21335"/>
                </a:lnTo>
                <a:lnTo>
                  <a:pt x="3370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5546" name="Arc 10"/>
          <p:cNvSpPr>
            <a:spLocks/>
          </p:cNvSpPr>
          <p:nvPr/>
        </p:nvSpPr>
        <p:spPr bwMode="auto">
          <a:xfrm rot="5870358" flipH="1">
            <a:off x="7074694" y="6247606"/>
            <a:ext cx="300038" cy="269875"/>
          </a:xfrm>
          <a:custGeom>
            <a:avLst/>
            <a:gdLst>
              <a:gd name="T0" fmla="*/ 2147483647 w 21600"/>
              <a:gd name="T1" fmla="*/ 0 h 19739"/>
              <a:gd name="T2" fmla="*/ 2147483647 w 21600"/>
              <a:gd name="T3" fmla="*/ 2147483647 h 19739"/>
              <a:gd name="T4" fmla="*/ 0 w 21600"/>
              <a:gd name="T5" fmla="*/ 2147483647 h 1973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9739" fill="none" extrusionOk="0">
                <a:moveTo>
                  <a:pt x="9588" y="0"/>
                </a:moveTo>
                <a:cubicBezTo>
                  <a:pt x="16945" y="3644"/>
                  <a:pt x="21600" y="11145"/>
                  <a:pt x="21600" y="19355"/>
                </a:cubicBezTo>
                <a:cubicBezTo>
                  <a:pt x="21600" y="19483"/>
                  <a:pt x="21598" y="19611"/>
                  <a:pt x="21596" y="19738"/>
                </a:cubicBezTo>
              </a:path>
              <a:path w="21600" h="19739" stroke="0" extrusionOk="0">
                <a:moveTo>
                  <a:pt x="9588" y="0"/>
                </a:moveTo>
                <a:cubicBezTo>
                  <a:pt x="16945" y="3644"/>
                  <a:pt x="21600" y="11145"/>
                  <a:pt x="21600" y="19355"/>
                </a:cubicBezTo>
                <a:cubicBezTo>
                  <a:pt x="21600" y="19483"/>
                  <a:pt x="21598" y="19611"/>
                  <a:pt x="21596" y="19738"/>
                </a:cubicBezTo>
                <a:lnTo>
                  <a:pt x="0" y="19355"/>
                </a:lnTo>
                <a:lnTo>
                  <a:pt x="9588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V="1">
            <a:off x="6804025" y="76517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 flipH="1" flipV="1">
            <a:off x="6804025" y="188913"/>
            <a:ext cx="1588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49" name="Rectangle 13"/>
          <p:cNvSpPr>
            <a:spLocks noChangeArrowheads="1"/>
          </p:cNvSpPr>
          <p:nvPr/>
        </p:nvSpPr>
        <p:spPr bwMode="auto">
          <a:xfrm>
            <a:off x="7451725" y="404813"/>
            <a:ext cx="5635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/>
              <a:t>p</a:t>
            </a:r>
            <a:r>
              <a:rPr lang="en-US" altLang="zh-CN" b="1" baseline="-25000">
                <a:sym typeface="Mathematica1" pitchFamily="2" charset="2"/>
              </a:rPr>
              <a:t></a:t>
            </a:r>
            <a:endParaRPr lang="en-US" altLang="zh-CN" b="1">
              <a:sym typeface="Mathematica1" pitchFamily="2" charset="2"/>
            </a:endParaRPr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6084888" y="0"/>
            <a:ext cx="488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/>
              <a:t>p</a:t>
            </a:r>
            <a:r>
              <a:rPr lang="en-US" altLang="zh-CN" b="1" baseline="-25000"/>
              <a:t>z</a:t>
            </a:r>
            <a:endParaRPr lang="en-US" altLang="zh-CN" b="1"/>
          </a:p>
        </p:txBody>
      </p:sp>
      <p:sp>
        <p:nvSpPr>
          <p:cNvPr id="65551" name="Rectangle 15"/>
          <p:cNvSpPr>
            <a:spLocks noChangeArrowheads="1"/>
          </p:cNvSpPr>
          <p:nvPr/>
        </p:nvSpPr>
        <p:spPr bwMode="auto">
          <a:xfrm>
            <a:off x="395288" y="1125538"/>
            <a:ext cx="33956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chemeClr val="accent2"/>
                </a:solidFill>
              </a:rPr>
              <a:t>(</a:t>
            </a:r>
            <a:r>
              <a:rPr lang="zh-CN" altLang="en-US" b="1">
                <a:solidFill>
                  <a:schemeClr val="accent2"/>
                </a:solidFill>
              </a:rPr>
              <a:t>简并的</a:t>
            </a:r>
            <a:r>
              <a:rPr lang="en-US" altLang="zh-CN" b="1">
                <a:solidFill>
                  <a:schemeClr val="accent2"/>
                </a:solidFill>
              </a:rPr>
              <a:t>Landau</a:t>
            </a:r>
            <a:r>
              <a:rPr lang="zh-CN" altLang="en-US" b="1">
                <a:solidFill>
                  <a:schemeClr val="accent2"/>
                </a:solidFill>
              </a:rPr>
              <a:t>柱面</a:t>
            </a:r>
            <a:r>
              <a:rPr lang="en-US" altLang="zh-CN" b="1">
                <a:solidFill>
                  <a:schemeClr val="accent2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6858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7988300" cy="1439862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超强磁场</a:t>
            </a:r>
            <a:r>
              <a:rPr lang="en-US" altLang="zh-CN" b="1" smtClean="0">
                <a:solidFill>
                  <a:schemeClr val="accent2"/>
                </a:solidFill>
                <a:ea typeface="楷体_GB2312" pitchFamily="49" charset="-122"/>
              </a:rPr>
              <a:t>B &gt; B</a:t>
            </a:r>
            <a:r>
              <a:rPr lang="en-US" altLang="zh-CN" b="1" baseline="-25000" smtClean="0">
                <a:solidFill>
                  <a:schemeClr val="accent2"/>
                </a:solidFill>
                <a:ea typeface="楷体_GB2312" pitchFamily="49" charset="-122"/>
              </a:rPr>
              <a:t>cr</a:t>
            </a:r>
            <a:r>
              <a:rPr lang="en-US" altLang="zh-CN" b="1" baseline="-25000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情形</a:t>
            </a:r>
            <a:br>
              <a:rPr lang="zh-CN" altLang="en-US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</a:br>
            <a:r>
              <a:rPr lang="en-US" altLang="zh-CN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简并的</a:t>
            </a:r>
            <a:r>
              <a:rPr lang="en-US" altLang="zh-CN" b="1" smtClean="0">
                <a:solidFill>
                  <a:schemeClr val="accent2"/>
                </a:solidFill>
                <a:ea typeface="楷体_GB2312" pitchFamily="49" charset="-122"/>
              </a:rPr>
              <a:t>Landau</a:t>
            </a:r>
            <a:r>
              <a:rPr lang="zh-CN" altLang="en-US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柱面</a:t>
            </a:r>
            <a:r>
              <a:rPr lang="en-US" altLang="zh-CN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9144000" cy="42481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400" b="1" smtClean="0"/>
              <a:t>B &gt; B</a:t>
            </a:r>
            <a:r>
              <a:rPr lang="en-US" altLang="zh-CN" sz="2400" b="1" baseline="-25000" smtClean="0"/>
              <a:t>cr  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时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电子</a:t>
            </a:r>
            <a:r>
              <a:rPr lang="en-US" altLang="zh-CN" sz="2400" b="1" smtClean="0">
                <a:ea typeface="楷体_GB2312" pitchFamily="49" charset="-122"/>
              </a:rPr>
              <a:t>Pauli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顺磁磁化效应几乎不再使本底磁场放大。</a:t>
            </a:r>
          </a:p>
          <a:p>
            <a:pPr eaLnBrk="1" hangingPunct="1"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原因在于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当</a:t>
            </a:r>
            <a:r>
              <a:rPr lang="en-US" altLang="zh-CN" sz="2400" b="1" smtClean="0">
                <a:solidFill>
                  <a:schemeClr val="accent2"/>
                </a:solidFill>
                <a:ea typeface="楷体_GB2312" pitchFamily="49" charset="-122"/>
              </a:rPr>
              <a:t>B &gt; B</a:t>
            </a:r>
            <a:r>
              <a:rPr lang="en-US" altLang="zh-CN" sz="2400" b="1" baseline="-25000" smtClean="0">
                <a:solidFill>
                  <a:schemeClr val="accent2"/>
                </a:solidFill>
                <a:ea typeface="楷体_GB2312" pitchFamily="49" charset="-122"/>
              </a:rPr>
              <a:t>cr </a:t>
            </a:r>
            <a:r>
              <a:rPr lang="en-US" altLang="zh-CN" sz="2400" b="1" smtClean="0">
                <a:solidFill>
                  <a:schemeClr val="accent2"/>
                </a:solidFill>
                <a:ea typeface="楷体_GB2312" pitchFamily="49" charset="-122"/>
              </a:rPr>
              <a:t>(B</a:t>
            </a:r>
            <a:r>
              <a:rPr lang="en-US" altLang="zh-CN" sz="2400" b="1" baseline="-25000" smtClean="0">
                <a:solidFill>
                  <a:schemeClr val="accent2"/>
                </a:solidFill>
                <a:ea typeface="楷体_GB2312" pitchFamily="49" charset="-122"/>
              </a:rPr>
              <a:t>cr</a:t>
            </a:r>
            <a:r>
              <a:rPr lang="en-US" altLang="zh-CN" sz="2400" b="1" smtClean="0">
                <a:solidFill>
                  <a:schemeClr val="accent2"/>
                </a:solidFill>
                <a:ea typeface="楷体_GB2312" pitchFamily="49" charset="-122"/>
              </a:rPr>
              <a:t>= 4.414</a:t>
            </a:r>
            <a:r>
              <a:rPr lang="en-US" altLang="zh-CN" sz="2400" b="1" smtClean="0">
                <a:solidFill>
                  <a:schemeClr val="accent2"/>
                </a:solidFill>
                <a:latin typeface="宋体" pitchFamily="2" charset="-122"/>
                <a:ea typeface="楷体_GB2312" pitchFamily="49" charset="-122"/>
                <a:sym typeface="Mathematica1" pitchFamily="2" charset="2"/>
              </a:rPr>
              <a:t>×</a:t>
            </a:r>
            <a:r>
              <a:rPr lang="en-US" altLang="zh-CN" sz="2400" b="1" smtClean="0">
                <a:solidFill>
                  <a:schemeClr val="accent2"/>
                </a:solidFill>
                <a:ea typeface="楷体_GB2312" pitchFamily="49" charset="-122"/>
                <a:sym typeface="Mathematica1" pitchFamily="2" charset="2"/>
              </a:rPr>
              <a:t>10</a:t>
            </a:r>
            <a:r>
              <a:rPr lang="en-US" altLang="zh-CN" sz="2400" b="1" baseline="30000" smtClean="0">
                <a:solidFill>
                  <a:schemeClr val="accent2"/>
                </a:solidFill>
                <a:ea typeface="楷体_GB2312" pitchFamily="49" charset="-122"/>
                <a:sym typeface="Mathematica1" pitchFamily="2" charset="2"/>
              </a:rPr>
              <a:t>13</a:t>
            </a:r>
            <a:r>
              <a:rPr lang="en-US" altLang="zh-CN" sz="2400" b="1" smtClean="0">
                <a:solidFill>
                  <a:schemeClr val="accent2"/>
                </a:solidFill>
                <a:ea typeface="楷体_GB2312" pitchFamily="49" charset="-122"/>
                <a:sym typeface="Mathematica1" pitchFamily="2" charset="2"/>
              </a:rPr>
              <a:t> gauss)</a:t>
            </a:r>
            <a:r>
              <a:rPr lang="zh-CN" altLang="en-US" sz="2400" b="1" smtClean="0">
                <a:solidFill>
                  <a:schemeClr val="accent2"/>
                </a:solidFill>
                <a:ea typeface="楷体_GB2312" pitchFamily="49" charset="-122"/>
                <a:sym typeface="Mathematica1" pitchFamily="2" charset="2"/>
              </a:rPr>
              <a:t>时</a:t>
            </a:r>
            <a:r>
              <a:rPr lang="en-US" altLang="zh-CN" sz="2400" b="1" smtClean="0">
                <a:solidFill>
                  <a:schemeClr val="accent2"/>
                </a:solidFill>
                <a:ea typeface="楷体_GB2312" pitchFamily="49" charset="-122"/>
                <a:sym typeface="Mathematica1" pitchFamily="2" charset="2"/>
              </a:rPr>
              <a:t>,</a:t>
            </a:r>
          </a:p>
          <a:p>
            <a:pPr eaLnBrk="1" hangingPunct="1">
              <a:buFontTx/>
              <a:buNone/>
            </a:pPr>
            <a:r>
              <a:rPr lang="zh-CN" altLang="en-US" sz="2400" b="1" smtClean="0">
                <a:ea typeface="楷体_GB2312" pitchFamily="49" charset="-122"/>
                <a:sym typeface="Mathematica1" pitchFamily="2" charset="2"/>
              </a:rPr>
              <a:t>原有的简并的</a:t>
            </a:r>
            <a:r>
              <a:rPr lang="en-US" altLang="zh-CN" sz="2400" b="1" smtClean="0">
                <a:ea typeface="楷体_GB2312" pitchFamily="49" charset="-122"/>
                <a:sym typeface="Mathematica1" pitchFamily="2" charset="2"/>
              </a:rPr>
              <a:t>Fermi</a:t>
            </a:r>
            <a:r>
              <a:rPr lang="zh-CN" altLang="en-US" sz="2400" b="1" smtClean="0">
                <a:ea typeface="楷体_GB2312" pitchFamily="49" charset="-122"/>
                <a:sym typeface="Mathematica1" pitchFamily="2" charset="2"/>
              </a:rPr>
              <a:t>球面形变为狭长的</a:t>
            </a:r>
            <a:r>
              <a:rPr lang="en-US" altLang="zh-CN" sz="2400" b="1" smtClean="0">
                <a:ea typeface="楷体_GB2312" pitchFamily="49" charset="-122"/>
                <a:sym typeface="Mathematica1" pitchFamily="2" charset="2"/>
              </a:rPr>
              <a:t>Landau</a:t>
            </a:r>
            <a:r>
              <a:rPr lang="zh-CN" altLang="en-US" sz="2400" b="1" smtClean="0">
                <a:ea typeface="楷体_GB2312" pitchFamily="49" charset="-122"/>
                <a:sym typeface="Mathematica1" pitchFamily="2" charset="2"/>
              </a:rPr>
              <a:t>柱面。而且，随着磁场的增加</a:t>
            </a:r>
            <a:r>
              <a:rPr lang="en-US" altLang="zh-CN" sz="2400" b="1" smtClean="0">
                <a:ea typeface="楷体_GB2312" pitchFamily="49" charset="-122"/>
                <a:sym typeface="Mathematica1" pitchFamily="2" charset="2"/>
              </a:rPr>
              <a:t>, Landau</a:t>
            </a:r>
            <a:r>
              <a:rPr lang="zh-CN" altLang="en-US" sz="2400" b="1" smtClean="0">
                <a:ea typeface="楷体_GB2312" pitchFamily="49" charset="-122"/>
                <a:sym typeface="Mathematica1" pitchFamily="2" charset="2"/>
              </a:rPr>
              <a:t>柱面变得更加狭长。此时的</a:t>
            </a:r>
            <a:r>
              <a:rPr lang="en-US" altLang="zh-CN" sz="2400" b="1" smtClean="0">
                <a:ea typeface="楷体_GB2312" pitchFamily="49" charset="-122"/>
                <a:sym typeface="Mathematica1" pitchFamily="2" charset="2"/>
              </a:rPr>
              <a:t>Fermi</a:t>
            </a:r>
            <a:r>
              <a:rPr lang="zh-CN" altLang="en-US" sz="2400" b="1" smtClean="0">
                <a:ea typeface="楷体_GB2312" pitchFamily="49" charset="-122"/>
                <a:sym typeface="Mathematica1" pitchFamily="2" charset="2"/>
              </a:rPr>
              <a:t>表面只是</a:t>
            </a:r>
            <a:r>
              <a:rPr lang="en-US" altLang="zh-CN" sz="2400" b="1" smtClean="0">
                <a:ea typeface="楷体_GB2312" pitchFamily="49" charset="-122"/>
                <a:sym typeface="Mathematica1" pitchFamily="2" charset="2"/>
              </a:rPr>
              <a:t>Landau</a:t>
            </a:r>
            <a:r>
              <a:rPr lang="zh-CN" altLang="en-US" sz="2400" b="1" smtClean="0">
                <a:ea typeface="楷体_GB2312" pitchFamily="49" charset="-122"/>
                <a:sym typeface="Mathematica1" pitchFamily="2" charset="2"/>
              </a:rPr>
              <a:t>柱面的顶上底面，远远小于球形的</a:t>
            </a:r>
            <a:r>
              <a:rPr lang="en-US" altLang="zh-CN" sz="2400" b="1" smtClean="0">
                <a:ea typeface="楷体_GB2312" pitchFamily="49" charset="-122"/>
                <a:sym typeface="Mathematica1" pitchFamily="2" charset="2"/>
              </a:rPr>
              <a:t>Fermi</a:t>
            </a:r>
            <a:r>
              <a:rPr lang="zh-CN" altLang="en-US" sz="2400" b="1" smtClean="0">
                <a:ea typeface="楷体_GB2312" pitchFamily="49" charset="-122"/>
                <a:sym typeface="Mathematica1" pitchFamily="2" charset="2"/>
              </a:rPr>
              <a:t>球表面。因此它对应的态密度</a:t>
            </a:r>
            <a:r>
              <a:rPr lang="en-US" altLang="zh-CN" sz="2400" b="1" smtClean="0">
                <a:ea typeface="楷体_GB2312" pitchFamily="49" charset="-122"/>
                <a:sym typeface="Mathematica1" pitchFamily="2" charset="2"/>
              </a:rPr>
              <a:t>N(E</a:t>
            </a:r>
            <a:r>
              <a:rPr lang="en-US" altLang="zh-CN" sz="2400" b="1" baseline="-25000" smtClean="0">
                <a:ea typeface="楷体_GB2312" pitchFamily="49" charset="-122"/>
                <a:sym typeface="Mathematica1" pitchFamily="2" charset="2"/>
              </a:rPr>
              <a:t>F</a:t>
            </a:r>
            <a:r>
              <a:rPr lang="en-US" altLang="zh-CN" sz="2400" b="1" smtClean="0">
                <a:ea typeface="楷体_GB2312" pitchFamily="49" charset="-122"/>
                <a:sym typeface="Mathematica1" pitchFamily="2" charset="2"/>
              </a:rPr>
              <a:t>)</a:t>
            </a:r>
            <a:r>
              <a:rPr lang="zh-CN" altLang="en-US" sz="2400" b="1" smtClean="0">
                <a:ea typeface="楷体_GB2312" pitchFamily="49" charset="-122"/>
                <a:sym typeface="Mathematica1" pitchFamily="2" charset="2"/>
              </a:rPr>
              <a:t>大大减少，前述诱导磁场的放大因子</a:t>
            </a:r>
            <a:r>
              <a:rPr lang="en-US" altLang="zh-CN" sz="2400" b="1" smtClean="0">
                <a:ea typeface="楷体_GB2312" pitchFamily="49" charset="-122"/>
                <a:sym typeface="Mathematica1" pitchFamily="2" charset="2"/>
              </a:rPr>
              <a:t>A&lt;&lt;1</a:t>
            </a:r>
            <a:r>
              <a:rPr lang="zh-CN" altLang="en-US" sz="2400" b="1" smtClean="0">
                <a:ea typeface="楷体_GB2312" pitchFamily="49" charset="-122"/>
                <a:sym typeface="Mathematica1" pitchFamily="2" charset="2"/>
              </a:rPr>
              <a:t>，可以忽略不计。</a:t>
            </a:r>
          </a:p>
          <a:p>
            <a:pPr eaLnBrk="1" hangingPunct="1">
              <a:buFontTx/>
              <a:buNone/>
            </a:pPr>
            <a:r>
              <a:rPr lang="zh-CN" altLang="en-US" sz="2800" b="1" smtClean="0">
                <a:solidFill>
                  <a:schemeClr val="accent2"/>
                </a:solidFill>
                <a:ea typeface="楷体_GB2312" pitchFamily="49" charset="-122"/>
                <a:sym typeface="Mathematica1" pitchFamily="2" charset="2"/>
              </a:rPr>
              <a:t>结论</a:t>
            </a:r>
            <a:r>
              <a:rPr lang="en-US" altLang="zh-CN" sz="2800" b="1" smtClean="0">
                <a:solidFill>
                  <a:schemeClr val="accent2"/>
                </a:solidFill>
                <a:ea typeface="楷体_GB2312" pitchFamily="49" charset="-122"/>
                <a:sym typeface="Mathematica1" pitchFamily="2" charset="2"/>
              </a:rPr>
              <a:t>: </a:t>
            </a:r>
            <a:r>
              <a:rPr lang="zh-CN" altLang="en-US" sz="2800" b="1" smtClean="0">
                <a:solidFill>
                  <a:schemeClr val="accent2"/>
                </a:solidFill>
                <a:ea typeface="楷体_GB2312" pitchFamily="49" charset="-122"/>
                <a:sym typeface="Mathematica1" pitchFamily="2" charset="2"/>
              </a:rPr>
              <a:t>磁星 </a:t>
            </a:r>
            <a:r>
              <a:rPr lang="en-US" altLang="zh-CN" sz="2800" b="1" smtClean="0">
                <a:solidFill>
                  <a:schemeClr val="accent2"/>
                </a:solidFill>
                <a:ea typeface="楷体_GB2312" pitchFamily="49" charset="-122"/>
                <a:sym typeface="Mathematica1" pitchFamily="2" charset="2"/>
              </a:rPr>
              <a:t>(B&gt;10</a:t>
            </a:r>
            <a:r>
              <a:rPr lang="en-US" altLang="zh-CN" sz="2800" b="1" baseline="30000" smtClean="0">
                <a:solidFill>
                  <a:schemeClr val="accent2"/>
                </a:solidFill>
                <a:ea typeface="楷体_GB2312" pitchFamily="49" charset="-122"/>
                <a:sym typeface="Mathematica1" pitchFamily="2" charset="2"/>
              </a:rPr>
              <a:t>14</a:t>
            </a:r>
            <a:r>
              <a:rPr lang="en-US" altLang="zh-CN" sz="2800" b="1" smtClean="0">
                <a:solidFill>
                  <a:schemeClr val="accent2"/>
                </a:solidFill>
                <a:ea typeface="楷体_GB2312" pitchFamily="49" charset="-122"/>
                <a:sym typeface="Mathematica1" pitchFamily="2" charset="2"/>
              </a:rPr>
              <a:t> gauss)</a:t>
            </a:r>
            <a:r>
              <a:rPr lang="zh-CN" altLang="en-US" sz="2800" b="1" smtClean="0">
                <a:solidFill>
                  <a:schemeClr val="accent2"/>
                </a:solidFill>
                <a:ea typeface="楷体_GB2312" pitchFamily="49" charset="-122"/>
                <a:sym typeface="Mathematica1" pitchFamily="2" charset="2"/>
              </a:rPr>
              <a:t>的超强磁场是不可能通过极端相对论的简并电子气体的</a:t>
            </a:r>
            <a:r>
              <a:rPr lang="en-US" altLang="zh-CN" sz="2400" b="1" smtClean="0">
                <a:ea typeface="楷体_GB2312" pitchFamily="49" charset="-122"/>
              </a:rPr>
              <a:t>Pauli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顺磁磁化效应产生的。</a:t>
            </a:r>
          </a:p>
          <a:p>
            <a:pPr eaLnBrk="1" hangingPunct="1"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必须另寻其它物理原因。</a:t>
            </a:r>
            <a:endParaRPr lang="en-US" altLang="en-US" sz="2400" b="1" smtClean="0">
              <a:latin typeface="楷体_GB2312" pitchFamily="49" charset="-122"/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8108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353425" cy="4895850"/>
          </a:xfrm>
        </p:spPr>
        <p:txBody>
          <a:bodyPr/>
          <a:lstStyle/>
          <a:p>
            <a:pPr eaLnBrk="1" hangingPunct="1"/>
            <a:r>
              <a:rPr lang="en-US" altLang="zh-CN" sz="4000" b="1" dirty="0" smtClean="0">
                <a:solidFill>
                  <a:schemeClr val="accent2"/>
                </a:solidFill>
                <a:ea typeface="楷体_GB2312" pitchFamily="49" charset="-122"/>
              </a:rPr>
              <a:t/>
            </a:r>
            <a:br>
              <a:rPr lang="en-US" altLang="zh-CN" sz="4000" b="1" dirty="0" smtClean="0">
                <a:solidFill>
                  <a:schemeClr val="accent2"/>
                </a:solidFill>
                <a:ea typeface="楷体_GB2312" pitchFamily="49" charset="-122"/>
              </a:rPr>
            </a:br>
            <a:r>
              <a:rPr lang="zh-CN" altLang="en-US" sz="4000" b="1" dirty="0" smtClean="0">
                <a:solidFill>
                  <a:schemeClr val="accent2"/>
                </a:solidFill>
                <a:ea typeface="楷体_GB2312" pitchFamily="49" charset="-122"/>
              </a:rPr>
              <a:t>磁星超强磁场的物理本质</a:t>
            </a:r>
            <a:r>
              <a:rPr lang="en-US" altLang="zh-CN" sz="4000" b="1" dirty="0" smtClean="0">
                <a:solidFill>
                  <a:schemeClr val="accent2"/>
                </a:solidFill>
                <a:ea typeface="楷体_GB2312" pitchFamily="49" charset="-122"/>
              </a:rPr>
              <a:t/>
            </a:r>
            <a:br>
              <a:rPr lang="en-US" altLang="zh-CN" sz="4000" b="1" dirty="0" smtClean="0">
                <a:solidFill>
                  <a:schemeClr val="accent2"/>
                </a:solidFill>
                <a:ea typeface="楷体_GB2312" pitchFamily="49" charset="-122"/>
              </a:rPr>
            </a:br>
            <a:r>
              <a:rPr lang="zh-CN" altLang="zh-CN" sz="4000" b="1" dirty="0" smtClean="0">
                <a:solidFill>
                  <a:schemeClr val="accent2"/>
                </a:solidFill>
                <a:latin typeface="宋体" pitchFamily="2" charset="-122"/>
                <a:ea typeface="楷体_GB2312" pitchFamily="49" charset="-122"/>
              </a:rPr>
              <a:t>─</a:t>
            </a:r>
            <a:r>
              <a:rPr lang="en-US" altLang="zh-CN" sz="4000" b="1" dirty="0" smtClean="0">
                <a:solidFill>
                  <a:schemeClr val="accent2"/>
                </a:solidFill>
                <a:latin typeface="宋体" pitchFamily="2" charset="-122"/>
                <a:ea typeface="楷体_GB2312" pitchFamily="49" charset="-122"/>
              </a:rPr>
              <a:t/>
            </a:r>
            <a:br>
              <a:rPr lang="en-US" altLang="zh-CN" sz="4000" b="1" dirty="0" smtClean="0">
                <a:solidFill>
                  <a:schemeClr val="accent2"/>
                </a:solidFill>
                <a:latin typeface="宋体" pitchFamily="2" charset="-122"/>
                <a:ea typeface="楷体_GB2312" pitchFamily="49" charset="-122"/>
              </a:rPr>
            </a:br>
            <a:r>
              <a:rPr lang="zh-CN" altLang="en-US" sz="3200" b="1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各向异性中子超流体</a:t>
            </a:r>
            <a:r>
              <a:rPr lang="en-US" altLang="zh-CN" sz="3200" b="1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/>
            </a:r>
            <a:br>
              <a:rPr lang="en-US" altLang="zh-CN" sz="3200" b="1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</a:br>
            <a:r>
              <a:rPr lang="en-US" altLang="zh-CN" sz="3200" b="1" baseline="30000" dirty="0" smtClean="0">
                <a:solidFill>
                  <a:schemeClr val="tx1"/>
                </a:solidFill>
                <a:ea typeface="楷体_GB2312" pitchFamily="49" charset="-122"/>
              </a:rPr>
              <a:t>3</a:t>
            </a:r>
            <a:r>
              <a:rPr lang="en-US" altLang="zh-CN" sz="3200" b="1" dirty="0" smtClean="0">
                <a:solidFill>
                  <a:schemeClr val="tx1"/>
                </a:solidFill>
                <a:ea typeface="楷体_GB2312" pitchFamily="49" charset="-122"/>
              </a:rPr>
              <a:t>P</a:t>
            </a:r>
            <a:r>
              <a:rPr lang="en-US" altLang="zh-CN" sz="3200" b="1" baseline="-25000" dirty="0" smtClean="0">
                <a:solidFill>
                  <a:schemeClr val="tx1"/>
                </a:solidFill>
                <a:ea typeface="楷体_GB2312" pitchFamily="49" charset="-122"/>
              </a:rPr>
              <a:t>2</a:t>
            </a:r>
            <a:r>
              <a:rPr lang="zh-CN" altLang="en-US" sz="3200" b="1" dirty="0" smtClean="0">
                <a:solidFill>
                  <a:schemeClr val="tx1"/>
                </a:solidFill>
                <a:ea typeface="楷体_GB2312" pitchFamily="49" charset="-122"/>
              </a:rPr>
              <a:t>中子</a:t>
            </a:r>
            <a:r>
              <a:rPr lang="en-US" altLang="zh-CN" sz="3200" b="1" dirty="0" smtClean="0">
                <a:solidFill>
                  <a:schemeClr val="tx1"/>
                </a:solidFill>
                <a:ea typeface="楷体_GB2312" pitchFamily="49" charset="-122"/>
              </a:rPr>
              <a:t>Cooper</a:t>
            </a:r>
            <a:r>
              <a:rPr lang="zh-CN" altLang="en-US" sz="3200" b="1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对的</a:t>
            </a:r>
            <a:r>
              <a:rPr lang="en-US" altLang="zh-CN" sz="3200" b="1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/>
            </a:r>
            <a:br>
              <a:rPr lang="en-US" altLang="zh-CN" sz="3200" b="1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</a:br>
            <a:r>
              <a:rPr lang="zh-CN" altLang="en-US" sz="3200" b="1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顺磁磁化现象</a:t>
            </a:r>
            <a:endParaRPr lang="zh-CN" altLang="en-US" sz="3200" b="1" dirty="0" smtClean="0">
              <a:solidFill>
                <a:schemeClr val="tx1"/>
              </a:solidFill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639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0"/>
            <a:ext cx="38862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3600" b="1" smtClean="0">
                <a:solidFill>
                  <a:schemeClr val="accent2"/>
                </a:solidFill>
                <a:ea typeface="楷体_GB2312" pitchFamily="49" charset="-122"/>
              </a:rPr>
              <a:t>超流与超导现象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(1908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年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?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发现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当温度接近于绝对零度时，几乎所有的物质都要凝结成固体状态，而唯独氦却仍然保持其液体状态。通常液体内部存在内摩擦力</a:t>
            </a:r>
            <a:r>
              <a:rPr lang="en-US" altLang="zh-CN" sz="2400" b="1" smtClean="0">
                <a:ea typeface="楷体_GB2312" pitchFamily="49" charset="-122"/>
              </a:rPr>
              <a:t>—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粘滞力。可是，当温度低于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2.7K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时，液态氦却完全丧失了这种粘滞性。液态氦的这种性质称为</a:t>
            </a:r>
            <a:r>
              <a:rPr lang="zh-CN" altLang="en-US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超流性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。 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低温下液氦还存在超导的特性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)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zh-CN" sz="2000" b="1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altLang="zh-CN" sz="2000" b="1" smtClean="0">
                <a:latin typeface="楷体_GB2312" pitchFamily="49" charset="-122"/>
                <a:ea typeface="楷体_GB2312" pitchFamily="49" charset="-122"/>
                <a:sym typeface="Wingdings" pitchFamily="2" charset="2"/>
              </a:rPr>
              <a:t>1911</a:t>
            </a:r>
            <a:r>
              <a:rPr lang="zh-CN" altLang="en-US" sz="2000" b="1" smtClean="0">
                <a:latin typeface="楷体_GB2312" pitchFamily="49" charset="-122"/>
                <a:ea typeface="楷体_GB2312" pitchFamily="49" charset="-122"/>
                <a:sym typeface="Wingdings" pitchFamily="2" charset="2"/>
              </a:rPr>
              <a:t>年发现</a:t>
            </a:r>
            <a:r>
              <a:rPr lang="en-US" altLang="zh-CN" sz="2000" b="1" smtClean="0">
                <a:latin typeface="楷体_GB2312" pitchFamily="49" charset="-122"/>
                <a:ea typeface="楷体_GB2312" pitchFamily="49" charset="-122"/>
                <a:sym typeface="Wingdings" pitchFamily="2" charset="2"/>
              </a:rPr>
              <a:t>)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许多金属，半导体，合金低温下具有超导性质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   a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  <a:cs typeface="Times New Roman" pitchFamily="18" charset="0"/>
              </a:rPr>
              <a:t> </a:t>
            </a:r>
            <a:r>
              <a:rPr lang="zh-CN" altLang="en-US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  <a:cs typeface="Times New Roman" pitchFamily="18" charset="0"/>
              </a:rPr>
              <a:t>超导性</a:t>
            </a: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  <a:cs typeface="Times New Roman" pitchFamily="18" charset="0"/>
              </a:rPr>
              <a:t>: 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每一种物质都有一个</a:t>
            </a:r>
            <a:r>
              <a:rPr lang="zh-CN" altLang="en-US" sz="2400" b="1" smtClean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临界温度</a:t>
            </a: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相变温度</a:t>
            </a: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 T</a:t>
            </a:r>
            <a:r>
              <a:rPr lang="en-US" altLang="zh-CN" sz="2400" b="1" baseline="-30000" smtClean="0">
                <a:latin typeface="楷体_GB2312" pitchFamily="49" charset="-122"/>
                <a:ea typeface="楷体_GB2312" pitchFamily="49" charset="-122"/>
              </a:rPr>
              <a:t>λ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当 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T&gt; T</a:t>
            </a:r>
            <a:r>
              <a:rPr lang="en-US" altLang="zh-CN" sz="2400" b="1" baseline="-30000" smtClean="0">
                <a:latin typeface="楷体_GB2312" pitchFamily="49" charset="-122"/>
                <a:ea typeface="楷体_GB2312" pitchFamily="49" charset="-122"/>
              </a:rPr>
              <a:t>λ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，电阻率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ρ&lt;T</a:t>
            </a:r>
            <a:r>
              <a:rPr lang="en-US" altLang="zh-CN" sz="2400" b="1" baseline="30000" smtClean="0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，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当 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T &lt; T</a:t>
            </a:r>
            <a:r>
              <a:rPr lang="en-US" altLang="zh-CN" sz="2400" b="1" baseline="-30000" smtClean="0">
                <a:latin typeface="楷体_GB2312" pitchFamily="49" charset="-122"/>
                <a:ea typeface="楷体_GB2312" pitchFamily="49" charset="-122"/>
              </a:rPr>
              <a:t>λ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ρ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～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0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，即电阻几乎为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0,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存在永久性电流。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实验上表明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其中环形电流持续两年而无衰减的迹象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  b)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当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T= T</a:t>
            </a:r>
            <a:r>
              <a:rPr lang="en-US" altLang="zh-CN" sz="2400" b="1" baseline="-30000" smtClean="0">
                <a:latin typeface="楷体_GB2312" pitchFamily="49" charset="-122"/>
                <a:ea typeface="楷体_GB2312" pitchFamily="49" charset="-122"/>
              </a:rPr>
              <a:t>λ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时，</a:t>
            </a:r>
            <a:r>
              <a:rPr lang="zh-CN" altLang="en-US" sz="2400" b="1" smtClean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正常相 </a:t>
            </a:r>
            <a:r>
              <a:rPr lang="zh-CN" altLang="en-US" sz="2400" b="1" smtClean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→ </a:t>
            </a:r>
            <a:r>
              <a:rPr lang="zh-CN" altLang="en-US" sz="2400" b="1" smtClean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超导相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的转变为</a:t>
            </a:r>
            <a:r>
              <a:rPr lang="zh-CN" altLang="en-US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二级相变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两种相的热力学势相等   </a:t>
            </a:r>
            <a:r>
              <a:rPr lang="en-US" altLang="zh-CN" sz="2400" b="1" smtClean="0">
                <a:ea typeface="楷体_GB2312" pitchFamily="49" charset="-122"/>
              </a:rPr>
              <a:t>Gn(H.T)=Gs(H.T)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但无潜热，比热有跃变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c)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超导体的</a:t>
            </a:r>
            <a:r>
              <a:rPr lang="zh-CN" altLang="en-US" sz="2400" b="1" smtClean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完全抗磁性 </a:t>
            </a:r>
            <a:r>
              <a:rPr lang="en-US" altLang="zh-CN" sz="2400" b="1" smtClean="0">
                <a:ea typeface="楷体_GB2312" pitchFamily="49" charset="-122"/>
              </a:rPr>
              <a:t>——</a:t>
            </a:r>
            <a:r>
              <a:rPr lang="en-US" altLang="zh-CN" sz="2400" b="1" smtClean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2400" b="1" smtClean="0">
                <a:solidFill>
                  <a:schemeClr val="accent2"/>
                </a:solidFill>
                <a:ea typeface="楷体_GB2312" pitchFamily="49" charset="-122"/>
              </a:rPr>
              <a:t>Meissnel</a:t>
            </a:r>
            <a:r>
              <a:rPr lang="zh-CN" altLang="en-US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效应 </a:t>
            </a:r>
          </a:p>
          <a:p>
            <a:pPr eaLnBrk="1" hangingPunct="1">
              <a:lnSpc>
                <a:spcPct val="90000"/>
              </a:lnSpc>
            </a:pPr>
            <a:endParaRPr lang="en-US" altLang="zh-CN" sz="2400" b="1" smtClean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3429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zh-CN" sz="2400" b="1"/>
          </a:p>
        </p:txBody>
      </p:sp>
    </p:spTree>
    <p:extLst>
      <p:ext uri="{BB962C8B-B14F-4D97-AF65-F5344CB8AC3E}">
        <p14:creationId xmlns:p14="http://schemas.microsoft.com/office/powerpoint/2010/main" val="162471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39200" cy="685800"/>
          </a:xfrm>
        </p:spPr>
        <p:txBody>
          <a:bodyPr/>
          <a:lstStyle/>
          <a:p>
            <a:pPr eaLnBrk="1" hangingPunct="1"/>
            <a:r>
              <a:rPr lang="zh-CN" altLang="en-US" sz="3600" b="1" smtClean="0">
                <a:solidFill>
                  <a:schemeClr val="accent2"/>
                </a:solidFill>
                <a:ea typeface="楷体_GB2312" pitchFamily="49" charset="-122"/>
              </a:rPr>
              <a:t>晶格点阵中自由电子与离子间的相互作用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19800"/>
            <a:ext cx="1752600" cy="457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2400" b="1" smtClean="0">
                <a:ea typeface="楷体_GB2312" pitchFamily="49" charset="-122"/>
              </a:rPr>
              <a:t>格点正离子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1066800" y="2590800"/>
            <a:ext cx="5334000" cy="3352800"/>
          </a:xfrm>
          <a:prstGeom prst="cube">
            <a:avLst>
              <a:gd name="adj" fmla="val 25000"/>
            </a:avLst>
          </a:prstGeom>
          <a:solidFill>
            <a:srgbClr val="3366FF">
              <a:alpha val="50195"/>
            </a:srgbClr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4800600" y="5334000"/>
            <a:ext cx="152400" cy="152400"/>
          </a:xfrm>
          <a:prstGeom prst="ellipse">
            <a:avLst/>
          </a:prstGeom>
          <a:solidFill>
            <a:srgbClr val="FF33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990600" y="5791200"/>
            <a:ext cx="152400" cy="152400"/>
          </a:xfrm>
          <a:prstGeom prst="plus">
            <a:avLst>
              <a:gd name="adj" fmla="val 2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1828800" y="2590800"/>
            <a:ext cx="152400" cy="152400"/>
          </a:xfrm>
          <a:prstGeom prst="plus">
            <a:avLst>
              <a:gd name="adj" fmla="val 2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990600" y="3429000"/>
            <a:ext cx="152400" cy="152400"/>
          </a:xfrm>
          <a:prstGeom prst="plus">
            <a:avLst>
              <a:gd name="adj" fmla="val 2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5486400" y="5943600"/>
            <a:ext cx="152400" cy="152400"/>
          </a:xfrm>
          <a:prstGeom prst="plus">
            <a:avLst>
              <a:gd name="adj" fmla="val 2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6324600" y="2590800"/>
            <a:ext cx="152400" cy="152400"/>
          </a:xfrm>
          <a:prstGeom prst="plus">
            <a:avLst>
              <a:gd name="adj" fmla="val 2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3" name="AutoShape 11"/>
          <p:cNvSpPr>
            <a:spLocks noChangeArrowheads="1"/>
          </p:cNvSpPr>
          <p:nvPr/>
        </p:nvSpPr>
        <p:spPr bwMode="auto">
          <a:xfrm>
            <a:off x="5486400" y="3352800"/>
            <a:ext cx="152400" cy="152400"/>
          </a:xfrm>
          <a:prstGeom prst="plus">
            <a:avLst>
              <a:gd name="adj" fmla="val 2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rot="-834393" flipH="1" flipV="1">
            <a:off x="1905000" y="4419600"/>
            <a:ext cx="4267200" cy="121920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rot="20765607" flipH="1">
            <a:off x="990600" y="5029200"/>
            <a:ext cx="1143000" cy="78105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rot="-6234393" flipH="1" flipV="1">
            <a:off x="809625" y="3697288"/>
            <a:ext cx="2286000" cy="457200"/>
          </a:xfrm>
          <a:prstGeom prst="line">
            <a:avLst/>
          </a:prstGeom>
          <a:noFill/>
          <a:ln w="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67" name="AutoShape 15"/>
          <p:cNvSpPr>
            <a:spLocks noChangeArrowheads="1"/>
          </p:cNvSpPr>
          <p:nvPr/>
        </p:nvSpPr>
        <p:spPr bwMode="auto">
          <a:xfrm>
            <a:off x="1905000" y="4876800"/>
            <a:ext cx="152400" cy="152400"/>
          </a:xfrm>
          <a:prstGeom prst="plus">
            <a:avLst>
              <a:gd name="adj" fmla="val 2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8" name="Oval 16"/>
          <p:cNvSpPr>
            <a:spLocks noChangeArrowheads="1"/>
          </p:cNvSpPr>
          <p:nvPr/>
        </p:nvSpPr>
        <p:spPr bwMode="auto">
          <a:xfrm>
            <a:off x="5029200" y="6400800"/>
            <a:ext cx="152400" cy="152400"/>
          </a:xfrm>
          <a:prstGeom prst="ellipse">
            <a:avLst/>
          </a:prstGeom>
          <a:solidFill>
            <a:srgbClr val="FF33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4191000" y="6400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电子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A</a:t>
            </a:r>
          </a:p>
        </p:txBody>
      </p:sp>
      <p:sp>
        <p:nvSpPr>
          <p:cNvPr id="23570" name="Arc 18"/>
          <p:cNvSpPr>
            <a:spLocks/>
          </p:cNvSpPr>
          <p:nvPr/>
        </p:nvSpPr>
        <p:spPr bwMode="auto">
          <a:xfrm flipV="1">
            <a:off x="5257800" y="5943600"/>
            <a:ext cx="685800" cy="533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71" name="Freeform 19"/>
          <p:cNvSpPr>
            <a:spLocks/>
          </p:cNvSpPr>
          <p:nvPr/>
        </p:nvSpPr>
        <p:spPr bwMode="auto">
          <a:xfrm>
            <a:off x="5029200" y="6019800"/>
            <a:ext cx="490538" cy="406400"/>
          </a:xfrm>
          <a:custGeom>
            <a:avLst/>
            <a:gdLst>
              <a:gd name="T0" fmla="*/ 0 w 309"/>
              <a:gd name="T1" fmla="*/ 2147483647 h 256"/>
              <a:gd name="T2" fmla="*/ 2147483647 w 309"/>
              <a:gd name="T3" fmla="*/ 2147483647 h 256"/>
              <a:gd name="T4" fmla="*/ 2147483647 w 309"/>
              <a:gd name="T5" fmla="*/ 2147483647 h 256"/>
              <a:gd name="T6" fmla="*/ 2147483647 w 309"/>
              <a:gd name="T7" fmla="*/ 2147483647 h 256"/>
              <a:gd name="T8" fmla="*/ 2147483647 w 309"/>
              <a:gd name="T9" fmla="*/ 2147483647 h 256"/>
              <a:gd name="T10" fmla="*/ 2147483647 w 309"/>
              <a:gd name="T11" fmla="*/ 2147483647 h 256"/>
              <a:gd name="T12" fmla="*/ 2147483647 w 309"/>
              <a:gd name="T13" fmla="*/ 2147483647 h 256"/>
              <a:gd name="T14" fmla="*/ 2147483647 w 309"/>
              <a:gd name="T15" fmla="*/ 0 h 25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09" h="256">
                <a:moveTo>
                  <a:pt x="0" y="256"/>
                </a:moveTo>
                <a:cubicBezTo>
                  <a:pt x="3" y="246"/>
                  <a:pt x="11" y="203"/>
                  <a:pt x="32" y="203"/>
                </a:cubicBezTo>
                <a:cubicBezTo>
                  <a:pt x="54" y="203"/>
                  <a:pt x="96" y="224"/>
                  <a:pt x="96" y="224"/>
                </a:cubicBezTo>
                <a:cubicBezTo>
                  <a:pt x="110" y="221"/>
                  <a:pt x="130" y="226"/>
                  <a:pt x="138" y="214"/>
                </a:cubicBezTo>
                <a:cubicBezTo>
                  <a:pt x="171" y="168"/>
                  <a:pt x="125" y="114"/>
                  <a:pt x="170" y="182"/>
                </a:cubicBezTo>
                <a:cubicBezTo>
                  <a:pt x="188" y="178"/>
                  <a:pt x="214" y="186"/>
                  <a:pt x="224" y="171"/>
                </a:cubicBezTo>
                <a:cubicBezTo>
                  <a:pt x="302" y="54"/>
                  <a:pt x="172" y="102"/>
                  <a:pt x="277" y="75"/>
                </a:cubicBezTo>
                <a:cubicBezTo>
                  <a:pt x="293" y="51"/>
                  <a:pt x="309" y="30"/>
                  <a:pt x="30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V="1">
            <a:off x="5181600" y="60198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H="1" flipV="1">
            <a:off x="4495800" y="56388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rot="2265434" flipV="1">
            <a:off x="5510213" y="6329363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5867400" y="6248400"/>
            <a:ext cx="1600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400" b="1">
                <a:ea typeface="楷体_GB2312" pitchFamily="49" charset="-122"/>
              </a:rPr>
              <a:t>交换声子</a:t>
            </a: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4267200" y="49530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400" b="1">
                <a:ea typeface="楷体_GB2312" pitchFamily="49" charset="-122"/>
              </a:rPr>
              <a:t>电子</a:t>
            </a:r>
            <a:r>
              <a:rPr lang="en-US" altLang="zh-CN" sz="2400" b="1"/>
              <a:t>B</a:t>
            </a: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6096000" y="5334000"/>
            <a:ext cx="121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000" b="1">
                <a:ea typeface="楷体_GB2312" pitchFamily="49" charset="-122"/>
              </a:rPr>
              <a:t>离子振动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000" b="1">
                <a:ea typeface="楷体_GB2312" pitchFamily="49" charset="-122"/>
              </a:rPr>
              <a:t>状态变化</a:t>
            </a:r>
          </a:p>
        </p:txBody>
      </p:sp>
      <p:sp>
        <p:nvSpPr>
          <p:cNvPr id="23578" name="Freeform 26"/>
          <p:cNvSpPr>
            <a:spLocks/>
          </p:cNvSpPr>
          <p:nvPr/>
        </p:nvSpPr>
        <p:spPr bwMode="auto">
          <a:xfrm>
            <a:off x="4876800" y="5453063"/>
            <a:ext cx="609600" cy="609600"/>
          </a:xfrm>
          <a:custGeom>
            <a:avLst/>
            <a:gdLst>
              <a:gd name="T0" fmla="*/ 0 w 384"/>
              <a:gd name="T1" fmla="*/ 0 h 384"/>
              <a:gd name="T2" fmla="*/ 2147483647 w 384"/>
              <a:gd name="T3" fmla="*/ 2147483647 h 384"/>
              <a:gd name="T4" fmla="*/ 2147483647 w 384"/>
              <a:gd name="T5" fmla="*/ 2147483647 h 384"/>
              <a:gd name="T6" fmla="*/ 2147483647 w 384"/>
              <a:gd name="T7" fmla="*/ 2147483647 h 384"/>
              <a:gd name="T8" fmla="*/ 2147483647 w 384"/>
              <a:gd name="T9" fmla="*/ 2147483647 h 384"/>
              <a:gd name="T10" fmla="*/ 2147483647 w 384"/>
              <a:gd name="T11" fmla="*/ 2147483647 h 384"/>
              <a:gd name="T12" fmla="*/ 2147483647 w 384"/>
              <a:gd name="T13" fmla="*/ 2147483647 h 384"/>
              <a:gd name="T14" fmla="*/ 2147483647 w 384"/>
              <a:gd name="T15" fmla="*/ 2147483647 h 384"/>
              <a:gd name="T16" fmla="*/ 2147483647 w 384"/>
              <a:gd name="T17" fmla="*/ 2147483647 h 384"/>
              <a:gd name="T18" fmla="*/ 2147483647 w 384"/>
              <a:gd name="T19" fmla="*/ 2147483647 h 384"/>
              <a:gd name="T20" fmla="*/ 2147483647 w 384"/>
              <a:gd name="T21" fmla="*/ 2147483647 h 384"/>
              <a:gd name="T22" fmla="*/ 2147483647 w 384"/>
              <a:gd name="T23" fmla="*/ 2147483647 h 384"/>
              <a:gd name="T24" fmla="*/ 2147483647 w 384"/>
              <a:gd name="T25" fmla="*/ 2147483647 h 384"/>
              <a:gd name="T26" fmla="*/ 2147483647 w 384"/>
              <a:gd name="T27" fmla="*/ 2147483647 h 38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84" h="384">
                <a:moveTo>
                  <a:pt x="0" y="0"/>
                </a:moveTo>
                <a:cubicBezTo>
                  <a:pt x="42" y="27"/>
                  <a:pt x="57" y="21"/>
                  <a:pt x="85" y="64"/>
                </a:cubicBezTo>
                <a:cubicBezTo>
                  <a:pt x="82" y="85"/>
                  <a:pt x="69" y="107"/>
                  <a:pt x="75" y="128"/>
                </a:cubicBezTo>
                <a:cubicBezTo>
                  <a:pt x="78" y="139"/>
                  <a:pt x="96" y="135"/>
                  <a:pt x="107" y="138"/>
                </a:cubicBezTo>
                <a:cubicBezTo>
                  <a:pt x="125" y="142"/>
                  <a:pt x="142" y="145"/>
                  <a:pt x="160" y="149"/>
                </a:cubicBezTo>
                <a:cubicBezTo>
                  <a:pt x="164" y="160"/>
                  <a:pt x="173" y="170"/>
                  <a:pt x="171" y="181"/>
                </a:cubicBezTo>
                <a:cubicBezTo>
                  <a:pt x="169" y="191"/>
                  <a:pt x="149" y="192"/>
                  <a:pt x="149" y="202"/>
                </a:cubicBezTo>
                <a:cubicBezTo>
                  <a:pt x="149" y="212"/>
                  <a:pt x="161" y="222"/>
                  <a:pt x="171" y="224"/>
                </a:cubicBezTo>
                <a:cubicBezTo>
                  <a:pt x="209" y="233"/>
                  <a:pt x="249" y="231"/>
                  <a:pt x="288" y="234"/>
                </a:cubicBezTo>
                <a:cubicBezTo>
                  <a:pt x="292" y="245"/>
                  <a:pt x="301" y="255"/>
                  <a:pt x="299" y="266"/>
                </a:cubicBezTo>
                <a:cubicBezTo>
                  <a:pt x="297" y="276"/>
                  <a:pt x="271" y="279"/>
                  <a:pt x="277" y="288"/>
                </a:cubicBezTo>
                <a:cubicBezTo>
                  <a:pt x="285" y="300"/>
                  <a:pt x="306" y="295"/>
                  <a:pt x="320" y="298"/>
                </a:cubicBezTo>
                <a:cubicBezTo>
                  <a:pt x="341" y="302"/>
                  <a:pt x="363" y="305"/>
                  <a:pt x="384" y="309"/>
                </a:cubicBezTo>
                <a:cubicBezTo>
                  <a:pt x="371" y="370"/>
                  <a:pt x="365" y="346"/>
                  <a:pt x="384" y="3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3124200" y="5410200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400" b="1">
                <a:ea typeface="楷体_GB2312" pitchFamily="49" charset="-122"/>
              </a:rPr>
              <a:t>交换声子</a:t>
            </a: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152400" y="914400"/>
            <a:ext cx="87630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电子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的库仑吸引作用使离子的振动状态变化，这种改变影响另一邻近电子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B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的运动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这导致了电子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同电子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B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之间的间接相互作用</a:t>
            </a:r>
            <a:r>
              <a:rPr lang="en-US" altLang="zh-CN" sz="2400" b="1">
                <a:ea typeface="楷体_GB2312" pitchFamily="49" charset="-122"/>
                <a:cs typeface="Times New Roman" pitchFamily="18" charset="0"/>
              </a:rPr>
              <a:t>—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  <a:cs typeface="Times New Roman" pitchFamily="18" charset="0"/>
              </a:rPr>
              <a:t>剩余的库仑相互作用。这种剩余相互作用能量大小只有</a:t>
            </a:r>
            <a:r>
              <a:rPr lang="en-US" altLang="zh-CN" sz="2400" b="1">
                <a:cs typeface="Times New Roman" pitchFamily="18" charset="0"/>
              </a:rPr>
              <a:t>10</a:t>
            </a:r>
            <a:r>
              <a:rPr lang="en-US" altLang="zh-CN" sz="2400" b="1" baseline="30000">
                <a:cs typeface="Times New Roman" pitchFamily="18" charset="0"/>
              </a:rPr>
              <a:t>-4 </a:t>
            </a:r>
            <a:r>
              <a:rPr lang="en-US" altLang="zh-CN" sz="2400" b="1">
                <a:cs typeface="Times New Roman" pitchFamily="18" charset="0"/>
              </a:rPr>
              <a:t>eV</a:t>
            </a:r>
            <a:endParaRPr lang="en-US" altLang="zh-CN" sz="2400" b="1"/>
          </a:p>
        </p:txBody>
      </p:sp>
      <p:sp>
        <p:nvSpPr>
          <p:cNvPr id="23581" name="AutoShape 29"/>
          <p:cNvSpPr>
            <a:spLocks noChangeArrowheads="1"/>
          </p:cNvSpPr>
          <p:nvPr/>
        </p:nvSpPr>
        <p:spPr bwMode="auto">
          <a:xfrm>
            <a:off x="6324600" y="5029200"/>
            <a:ext cx="152400" cy="152400"/>
          </a:xfrm>
          <a:prstGeom prst="plus">
            <a:avLst>
              <a:gd name="adj" fmla="val 2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474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40386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b="1" smtClean="0">
                <a:solidFill>
                  <a:schemeClr val="accent2"/>
                </a:solidFill>
              </a:rPr>
              <a:t>电子</a:t>
            </a:r>
            <a:r>
              <a:rPr lang="en-US" altLang="zh-CN" b="1" smtClean="0">
                <a:solidFill>
                  <a:schemeClr val="accent2"/>
                </a:solidFill>
              </a:rPr>
              <a:t>Cooper</a:t>
            </a:r>
            <a:r>
              <a:rPr lang="zh-CN" altLang="en-US" b="1" smtClean="0">
                <a:solidFill>
                  <a:schemeClr val="accent2"/>
                </a:solidFill>
              </a:rPr>
              <a:t>对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90600"/>
            <a:ext cx="9067800" cy="57912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CN" altLang="en-US" sz="2800" b="1" smtClean="0">
                <a:solidFill>
                  <a:schemeClr val="accent2"/>
                </a:solidFill>
                <a:latin typeface="宋体" pitchFamily="2" charset="-122"/>
              </a:rPr>
              <a:t>通过</a:t>
            </a:r>
            <a:r>
              <a:rPr lang="en-US" altLang="zh-CN" sz="2800" b="1" smtClean="0">
                <a:solidFill>
                  <a:schemeClr val="accent2"/>
                </a:solidFill>
                <a:latin typeface="宋体" pitchFamily="2" charset="-122"/>
              </a:rPr>
              <a:t>(</a:t>
            </a:r>
            <a:r>
              <a:rPr lang="zh-CN" altLang="en-US" sz="2800" b="1" smtClean="0">
                <a:solidFill>
                  <a:schemeClr val="accent2"/>
                </a:solidFill>
                <a:latin typeface="宋体" pitchFamily="2" charset="-122"/>
              </a:rPr>
              <a:t>以格点离子为枢纽</a:t>
            </a:r>
            <a:r>
              <a:rPr lang="en-US" altLang="zh-CN" sz="2800" b="1" smtClean="0">
                <a:solidFill>
                  <a:schemeClr val="accent2"/>
                </a:solidFill>
                <a:latin typeface="宋体" pitchFamily="2" charset="-122"/>
              </a:rPr>
              <a:t>)</a:t>
            </a:r>
            <a:r>
              <a:rPr lang="zh-CN" altLang="en-US" sz="2800" b="1" smtClean="0">
                <a:solidFill>
                  <a:schemeClr val="accent2"/>
                </a:solidFill>
                <a:latin typeface="宋体" pitchFamily="2" charset="-122"/>
              </a:rPr>
              <a:t>两次交换声子的二级过程，在格点离子附近的两个电子间接地呈现了相互作用。</a:t>
            </a:r>
            <a:r>
              <a:rPr lang="zh-CN" altLang="en-US" sz="2800" b="1" smtClean="0">
                <a:latin typeface="宋体" pitchFamily="2" charset="-122"/>
              </a:rPr>
              <a:t>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CN" altLang="en-US" sz="2800" b="1" smtClean="0">
                <a:latin typeface="宋体" pitchFamily="2" charset="-122"/>
              </a:rPr>
              <a:t>在接近绝对零度环境下，当电子的热运动能量</a:t>
            </a:r>
            <a:r>
              <a:rPr lang="en-US" altLang="zh-CN" sz="2800" b="1" smtClean="0">
                <a:latin typeface="宋体" pitchFamily="2" charset="-122"/>
              </a:rPr>
              <a:t>(kT)</a:t>
            </a:r>
            <a:r>
              <a:rPr lang="zh-CN" altLang="en-US" sz="2800" b="1" smtClean="0">
                <a:latin typeface="宋体" pitchFamily="2" charset="-122"/>
              </a:rPr>
              <a:t>远低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CN" altLang="en-US" sz="2800" b="1" smtClean="0">
                <a:latin typeface="宋体" pitchFamily="2" charset="-122"/>
              </a:rPr>
              <a:t>于等离子体</a:t>
            </a:r>
            <a:r>
              <a:rPr lang="en-US" altLang="zh-CN" sz="2800" b="1" smtClean="0">
                <a:latin typeface="宋体" pitchFamily="2" charset="-122"/>
              </a:rPr>
              <a:t>(</a:t>
            </a:r>
            <a:r>
              <a:rPr lang="zh-CN" altLang="en-US" sz="2800" b="1" smtClean="0">
                <a:latin typeface="宋体" pitchFamily="2" charset="-122"/>
              </a:rPr>
              <a:t>电子</a:t>
            </a:r>
            <a:r>
              <a:rPr lang="en-US" altLang="zh-CN" sz="2800" b="1" smtClean="0">
                <a:latin typeface="宋体" pitchFamily="2" charset="-122"/>
              </a:rPr>
              <a:t>)</a:t>
            </a:r>
            <a:r>
              <a:rPr lang="zh-CN" altLang="en-US" sz="2800" b="1" smtClean="0">
                <a:latin typeface="宋体" pitchFamily="2" charset="-122"/>
              </a:rPr>
              <a:t>振荡能量</a:t>
            </a:r>
            <a:r>
              <a:rPr lang="en-US" altLang="zh-CN" sz="2800" b="1" smtClean="0">
                <a:latin typeface="宋体" pitchFamily="2" charset="-122"/>
              </a:rPr>
              <a:t>(E</a:t>
            </a:r>
            <a:r>
              <a:rPr lang="en-US" altLang="zh-CN" sz="2800" b="1" baseline="-25000" smtClean="0">
                <a:latin typeface="宋体" pitchFamily="2" charset="-122"/>
              </a:rPr>
              <a:t>pe</a:t>
            </a:r>
            <a:r>
              <a:rPr lang="en-US" altLang="zh-CN" sz="2800" b="1" smtClean="0">
                <a:latin typeface="宋体" pitchFamily="2" charset="-122"/>
              </a:rPr>
              <a:t>)</a:t>
            </a:r>
            <a:r>
              <a:rPr lang="zh-CN" altLang="en-US" sz="2800" b="1" smtClean="0">
                <a:latin typeface="宋体" pitchFamily="2" charset="-122"/>
              </a:rPr>
              <a:t>时，两个电子之间的这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CN" altLang="en-US" sz="2800" b="1" smtClean="0">
                <a:latin typeface="宋体" pitchFamily="2" charset="-122"/>
              </a:rPr>
              <a:t>种间接相互作用呈现出吸引。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CN" altLang="en-US" sz="2800" b="1" smtClean="0">
                <a:solidFill>
                  <a:schemeClr val="accent2"/>
                </a:solidFill>
                <a:latin typeface="宋体" pitchFamily="2" charset="-122"/>
              </a:rPr>
              <a:t>这种吸引作用导致在动量空间中，在费米能级附近、动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CN" altLang="en-US" sz="2800" b="1" smtClean="0">
                <a:solidFill>
                  <a:schemeClr val="accent2"/>
                </a:solidFill>
                <a:latin typeface="宋体" pitchFamily="2" charset="-122"/>
              </a:rPr>
              <a:t>量大小相等、方向相反的两个电子会结合成一个 </a:t>
            </a:r>
            <a:r>
              <a:rPr lang="zh-CN" altLang="en-US" sz="2800" b="1" smtClean="0">
                <a:solidFill>
                  <a:schemeClr val="accent2"/>
                </a:solidFill>
              </a:rPr>
              <a:t>“</a:t>
            </a:r>
            <a:r>
              <a:rPr lang="zh-CN" altLang="en-US" sz="2800" b="1" smtClean="0">
                <a:solidFill>
                  <a:schemeClr val="accent2"/>
                </a:solidFill>
                <a:latin typeface="宋体" pitchFamily="2" charset="-122"/>
              </a:rPr>
              <a:t>小家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CN" altLang="en-US" sz="2800" b="1" smtClean="0">
                <a:solidFill>
                  <a:schemeClr val="accent2"/>
                </a:solidFill>
                <a:latin typeface="宋体" pitchFamily="2" charset="-122"/>
              </a:rPr>
              <a:t>庭</a:t>
            </a:r>
            <a:r>
              <a:rPr lang="zh-CN" altLang="en-US" sz="2800" b="1" smtClean="0">
                <a:solidFill>
                  <a:schemeClr val="accent2"/>
                </a:solidFill>
              </a:rPr>
              <a:t>”</a:t>
            </a:r>
            <a:r>
              <a:rPr lang="en-US" altLang="zh-CN" sz="2800" b="1" smtClean="0">
                <a:solidFill>
                  <a:schemeClr val="accent2"/>
                </a:solidFill>
                <a:latin typeface="宋体" pitchFamily="2" charset="-122"/>
              </a:rPr>
              <a:t>,</a:t>
            </a:r>
            <a:r>
              <a:rPr lang="zh-CN" altLang="en-US" sz="2800" b="1" smtClean="0">
                <a:solidFill>
                  <a:schemeClr val="accent2"/>
                </a:solidFill>
                <a:latin typeface="宋体" pitchFamily="2" charset="-122"/>
              </a:rPr>
              <a:t>称为</a:t>
            </a:r>
            <a:r>
              <a:rPr lang="en-US" altLang="zh-CN" sz="2800" b="1" smtClean="0">
                <a:solidFill>
                  <a:schemeClr val="accent2"/>
                </a:solidFill>
                <a:latin typeface="宋体" pitchFamily="2" charset="-122"/>
              </a:rPr>
              <a:t>Cooper</a:t>
            </a:r>
            <a:r>
              <a:rPr lang="zh-CN" altLang="en-US" sz="2800" b="1" smtClean="0">
                <a:solidFill>
                  <a:schemeClr val="accent2"/>
                </a:solidFill>
                <a:latin typeface="宋体" pitchFamily="2" charset="-122"/>
              </a:rPr>
              <a:t>对。形成</a:t>
            </a:r>
            <a:r>
              <a:rPr lang="en-US" altLang="zh-CN" sz="2800" b="1" smtClean="0">
                <a:solidFill>
                  <a:schemeClr val="accent2"/>
                </a:solidFill>
                <a:latin typeface="宋体" pitchFamily="2" charset="-122"/>
              </a:rPr>
              <a:t>Cooper</a:t>
            </a:r>
            <a:r>
              <a:rPr lang="zh-CN" altLang="en-US" sz="2800" b="1" smtClean="0">
                <a:solidFill>
                  <a:schemeClr val="accent2"/>
                </a:solidFill>
                <a:latin typeface="宋体" pitchFamily="2" charset="-122"/>
              </a:rPr>
              <a:t>对的吸引相互作用正是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CN" altLang="en-US" sz="2800" b="1" smtClean="0">
                <a:solidFill>
                  <a:schemeClr val="accent2"/>
                </a:solidFill>
                <a:latin typeface="宋体" pitchFamily="2" charset="-122"/>
              </a:rPr>
              <a:t>由于上述库仑相互作用的剩余作用造成的。</a:t>
            </a:r>
            <a:r>
              <a:rPr lang="zh-CN" altLang="en-US" sz="2800" b="1" smtClean="0">
                <a:latin typeface="宋体" pitchFamily="2" charset="-122"/>
              </a:rPr>
              <a:t>电子</a:t>
            </a:r>
            <a:r>
              <a:rPr lang="en-US" altLang="zh-CN" sz="2800" b="1" smtClean="0">
                <a:latin typeface="宋体" pitchFamily="2" charset="-122"/>
              </a:rPr>
              <a:t>Cooper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CN" altLang="en-US" sz="2800" b="1" smtClean="0">
                <a:latin typeface="宋体" pitchFamily="2" charset="-122"/>
              </a:rPr>
              <a:t>的结合能</a:t>
            </a:r>
            <a:r>
              <a:rPr lang="en-US" altLang="zh-CN" sz="2800" b="1" smtClean="0">
                <a:latin typeface="宋体" pitchFamily="2" charset="-122"/>
              </a:rPr>
              <a:t>(</a:t>
            </a:r>
            <a:r>
              <a:rPr lang="zh-CN" altLang="en-US" sz="2800" b="1" smtClean="0">
                <a:latin typeface="宋体" pitchFamily="2" charset="-122"/>
              </a:rPr>
              <a:t>对能</a:t>
            </a:r>
            <a:r>
              <a:rPr lang="en-US" altLang="zh-CN" sz="2800" b="1" smtClean="0">
                <a:latin typeface="宋体" pitchFamily="2" charset="-122"/>
              </a:rPr>
              <a:t>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CN" sz="2800" b="1" smtClean="0">
                <a:latin typeface="宋体" pitchFamily="2" charset="-122"/>
              </a:rPr>
              <a:t>  </a:t>
            </a:r>
            <a:r>
              <a:rPr lang="en-US" altLang="zh-CN" sz="2800" b="1" smtClean="0"/>
              <a:t>—</a:t>
            </a:r>
            <a:r>
              <a:rPr lang="en-US" altLang="zh-CN" sz="2800" b="1" smtClean="0">
                <a:latin typeface="宋体" pitchFamily="2" charset="-122"/>
              </a:rPr>
              <a:t> (</a:t>
            </a:r>
            <a:r>
              <a:rPr lang="zh-CN" altLang="en-US" sz="2800" b="1" smtClean="0">
                <a:latin typeface="宋体" pitchFamily="2" charset="-122"/>
              </a:rPr>
              <a:t>电子超导能隙</a:t>
            </a:r>
            <a:r>
              <a:rPr lang="en-US" altLang="zh-CN" sz="2800" b="1" smtClean="0">
                <a:latin typeface="宋体" pitchFamily="2" charset="-122"/>
              </a:rPr>
              <a:t>) </a:t>
            </a:r>
            <a:r>
              <a:rPr lang="en-US" altLang="zh-CN" sz="2800" b="1" smtClean="0">
                <a:latin typeface="宋体" pitchFamily="2" charset="-122"/>
                <a:sym typeface="Mathematica1" pitchFamily="2" charset="2"/>
              </a:rPr>
              <a:t>Δ ≈ </a:t>
            </a:r>
            <a:r>
              <a:rPr lang="en-US" altLang="zh-CN" sz="2800" b="1" smtClean="0">
                <a:latin typeface="宋体" pitchFamily="2" charset="-122"/>
                <a:sym typeface="Math1" pitchFamily="2" charset="2"/>
              </a:rPr>
              <a:t> 10</a:t>
            </a:r>
            <a:r>
              <a:rPr lang="en-US" altLang="zh-CN" sz="2800" b="1" baseline="30000" smtClean="0">
                <a:latin typeface="宋体" pitchFamily="2" charset="-122"/>
                <a:sym typeface="Math1" pitchFamily="2" charset="2"/>
              </a:rPr>
              <a:t>-4</a:t>
            </a:r>
            <a:r>
              <a:rPr lang="en-US" altLang="zh-CN" sz="2800" b="1" smtClean="0">
                <a:latin typeface="宋体" pitchFamily="2" charset="-122"/>
                <a:sym typeface="Math1" pitchFamily="2" charset="2"/>
              </a:rPr>
              <a:t> eV</a:t>
            </a:r>
            <a:r>
              <a:rPr lang="en-US" altLang="zh-CN" b="1" smtClean="0">
                <a:latin typeface="宋体" pitchFamily="2" charset="-122"/>
                <a:sym typeface="Math1" pitchFamily="2" charset="2"/>
              </a:rPr>
              <a:t> </a:t>
            </a:r>
            <a:endParaRPr lang="en-US" altLang="zh-CN" b="1" smtClean="0"/>
          </a:p>
        </p:txBody>
      </p:sp>
    </p:spTree>
    <p:extLst>
      <p:ext uri="{BB962C8B-B14F-4D97-AF65-F5344CB8AC3E}">
        <p14:creationId xmlns:p14="http://schemas.microsoft.com/office/powerpoint/2010/main" val="150607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3200400"/>
            <a:ext cx="22860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b="1" smtClean="0">
                <a:solidFill>
                  <a:schemeClr val="accent2"/>
                </a:solidFill>
                <a:ea typeface="楷体_GB2312" pitchFamily="49" charset="-122"/>
              </a:rPr>
              <a:t>能级图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 rot="-834393" flipH="1" flipV="1">
            <a:off x="1143000" y="1524000"/>
            <a:ext cx="2982913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rot="-834393" flipH="1" flipV="1">
            <a:off x="4495800" y="5715000"/>
            <a:ext cx="30480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rot="-834393" flipH="1" flipV="1">
            <a:off x="4572000" y="6096000"/>
            <a:ext cx="30480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rot="-834393" flipH="1" flipV="1">
            <a:off x="4724400" y="4724400"/>
            <a:ext cx="2865438" cy="7429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rot="-834393" flipH="1" flipV="1">
            <a:off x="990600" y="4648200"/>
            <a:ext cx="3078163" cy="7762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rot="-834393" flipH="1" flipV="1">
            <a:off x="4638675" y="5257800"/>
            <a:ext cx="28956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6096000"/>
            <a:ext cx="762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400" b="1"/>
              <a:t>E=0</a:t>
            </a: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rot="-834393" flipH="1" flipV="1">
            <a:off x="838200" y="6096000"/>
            <a:ext cx="30480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rot="-834393" flipH="1" flipV="1">
            <a:off x="954088" y="5705475"/>
            <a:ext cx="30480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rot="-834393" flipH="1" flipV="1">
            <a:off x="1069975" y="5219700"/>
            <a:ext cx="29718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rot="-834393" flipH="1" flipV="1">
            <a:off x="4648200" y="609600"/>
            <a:ext cx="2982913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rot="-834393" flipH="1" flipV="1">
            <a:off x="1143000" y="1066800"/>
            <a:ext cx="2982913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rot="-834393" flipH="1" flipV="1">
            <a:off x="1143000" y="1752600"/>
            <a:ext cx="2982913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rot="-834393" flipH="1" flipV="1">
            <a:off x="1219200" y="1981200"/>
            <a:ext cx="2982913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rot="-834393" flipH="1" flipV="1">
            <a:off x="4648200" y="2209800"/>
            <a:ext cx="2982913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0" y="4572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b="1">
                <a:solidFill>
                  <a:schemeClr val="accent2"/>
                </a:solidFill>
              </a:rPr>
              <a:t>E=E</a:t>
            </a:r>
            <a:r>
              <a:rPr lang="en-US" altLang="zh-CN" b="1" baseline="-25000">
                <a:solidFill>
                  <a:schemeClr val="accent2"/>
                </a:solidFill>
              </a:rPr>
              <a:t>F</a:t>
            </a:r>
            <a:endParaRPr lang="en-US" altLang="zh-CN" b="1">
              <a:solidFill>
                <a:schemeClr val="accent2"/>
              </a:solidFill>
            </a:endParaRPr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rot="-834393" flipH="1" flipV="1">
            <a:off x="1219200" y="2209800"/>
            <a:ext cx="2982913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rot="-834393" flipH="1" flipV="1">
            <a:off x="4648200" y="1981200"/>
            <a:ext cx="2982913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rot="-834393" flipH="1" flipV="1">
            <a:off x="833438" y="569913"/>
            <a:ext cx="3287712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rot="-834393" flipH="1" flipV="1">
            <a:off x="1143000" y="1295400"/>
            <a:ext cx="2982913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rot="-834393" flipH="1" flipV="1">
            <a:off x="4495800" y="1752600"/>
            <a:ext cx="2982913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24" name="Oval 24"/>
          <p:cNvSpPr>
            <a:spLocks noChangeArrowheads="1"/>
          </p:cNvSpPr>
          <p:nvPr/>
        </p:nvSpPr>
        <p:spPr bwMode="auto">
          <a:xfrm>
            <a:off x="5334000" y="6019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25" name="Oval 25"/>
          <p:cNvSpPr>
            <a:spLocks noChangeArrowheads="1"/>
          </p:cNvSpPr>
          <p:nvPr/>
        </p:nvSpPr>
        <p:spPr bwMode="auto">
          <a:xfrm>
            <a:off x="2819400" y="495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26" name="Oval 26"/>
          <p:cNvSpPr>
            <a:spLocks noChangeArrowheads="1"/>
          </p:cNvSpPr>
          <p:nvPr/>
        </p:nvSpPr>
        <p:spPr bwMode="auto">
          <a:xfrm>
            <a:off x="2819400" y="5562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27" name="Oval 27"/>
          <p:cNvSpPr>
            <a:spLocks noChangeArrowheads="1"/>
          </p:cNvSpPr>
          <p:nvPr/>
        </p:nvSpPr>
        <p:spPr bwMode="auto">
          <a:xfrm>
            <a:off x="2819400" y="6019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28" name="Oval 28"/>
          <p:cNvSpPr>
            <a:spLocks noChangeArrowheads="1"/>
          </p:cNvSpPr>
          <p:nvPr/>
        </p:nvSpPr>
        <p:spPr bwMode="auto">
          <a:xfrm>
            <a:off x="2743200" y="6400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29" name="Oval 29"/>
          <p:cNvSpPr>
            <a:spLocks noChangeArrowheads="1"/>
          </p:cNvSpPr>
          <p:nvPr/>
        </p:nvSpPr>
        <p:spPr bwMode="auto">
          <a:xfrm>
            <a:off x="2743200" y="1447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30" name="Oval 30"/>
          <p:cNvSpPr>
            <a:spLocks noChangeArrowheads="1"/>
          </p:cNvSpPr>
          <p:nvPr/>
        </p:nvSpPr>
        <p:spPr bwMode="auto">
          <a:xfrm>
            <a:off x="1676400" y="5486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31" name="Oval 31"/>
          <p:cNvSpPr>
            <a:spLocks noChangeArrowheads="1"/>
          </p:cNvSpPr>
          <p:nvPr/>
        </p:nvSpPr>
        <p:spPr bwMode="auto">
          <a:xfrm>
            <a:off x="1828800" y="5943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32" name="Oval 32"/>
          <p:cNvSpPr>
            <a:spLocks noChangeArrowheads="1"/>
          </p:cNvSpPr>
          <p:nvPr/>
        </p:nvSpPr>
        <p:spPr bwMode="auto">
          <a:xfrm>
            <a:off x="1828800" y="6400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2400"/>
          </a:p>
        </p:txBody>
      </p:sp>
      <p:sp>
        <p:nvSpPr>
          <p:cNvPr id="25633" name="Oval 33"/>
          <p:cNvSpPr>
            <a:spLocks noChangeArrowheads="1"/>
          </p:cNvSpPr>
          <p:nvPr/>
        </p:nvSpPr>
        <p:spPr bwMode="auto">
          <a:xfrm>
            <a:off x="5410200" y="6400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34" name="Oval 34"/>
          <p:cNvSpPr>
            <a:spLocks noChangeArrowheads="1"/>
          </p:cNvSpPr>
          <p:nvPr/>
        </p:nvSpPr>
        <p:spPr bwMode="auto">
          <a:xfrm>
            <a:off x="6705600" y="6400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35" name="Oval 35"/>
          <p:cNvSpPr>
            <a:spLocks noChangeArrowheads="1"/>
          </p:cNvSpPr>
          <p:nvPr/>
        </p:nvSpPr>
        <p:spPr bwMode="auto">
          <a:xfrm>
            <a:off x="6400800" y="6019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36" name="Oval 36"/>
          <p:cNvSpPr>
            <a:spLocks noChangeArrowheads="1"/>
          </p:cNvSpPr>
          <p:nvPr/>
        </p:nvSpPr>
        <p:spPr bwMode="auto">
          <a:xfrm>
            <a:off x="5334000" y="5562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37" name="Oval 37"/>
          <p:cNvSpPr>
            <a:spLocks noChangeArrowheads="1"/>
          </p:cNvSpPr>
          <p:nvPr/>
        </p:nvSpPr>
        <p:spPr bwMode="auto">
          <a:xfrm>
            <a:off x="5334000" y="5029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38" name="Oval 38"/>
          <p:cNvSpPr>
            <a:spLocks noChangeArrowheads="1"/>
          </p:cNvSpPr>
          <p:nvPr/>
        </p:nvSpPr>
        <p:spPr bwMode="auto">
          <a:xfrm>
            <a:off x="6705600" y="5562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39" name="Oval 39"/>
          <p:cNvSpPr>
            <a:spLocks noChangeArrowheads="1"/>
          </p:cNvSpPr>
          <p:nvPr/>
        </p:nvSpPr>
        <p:spPr bwMode="auto">
          <a:xfrm>
            <a:off x="1524000" y="495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40" name="Oval 40"/>
          <p:cNvSpPr>
            <a:spLocks noChangeArrowheads="1"/>
          </p:cNvSpPr>
          <p:nvPr/>
        </p:nvSpPr>
        <p:spPr bwMode="auto">
          <a:xfrm>
            <a:off x="1981200" y="1600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41" name="Oval 41"/>
          <p:cNvSpPr>
            <a:spLocks noChangeArrowheads="1"/>
          </p:cNvSpPr>
          <p:nvPr/>
        </p:nvSpPr>
        <p:spPr bwMode="auto">
          <a:xfrm>
            <a:off x="3200400" y="1600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42" name="Oval 42"/>
          <p:cNvSpPr>
            <a:spLocks noChangeArrowheads="1"/>
          </p:cNvSpPr>
          <p:nvPr/>
        </p:nvSpPr>
        <p:spPr bwMode="auto">
          <a:xfrm>
            <a:off x="1295400" y="1828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43" name="Oval 43"/>
          <p:cNvSpPr>
            <a:spLocks noChangeArrowheads="1"/>
          </p:cNvSpPr>
          <p:nvPr/>
        </p:nvSpPr>
        <p:spPr bwMode="auto">
          <a:xfrm>
            <a:off x="3505200" y="1828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2400"/>
          </a:p>
        </p:txBody>
      </p:sp>
      <p:sp>
        <p:nvSpPr>
          <p:cNvPr id="25644" name="Oval 44"/>
          <p:cNvSpPr>
            <a:spLocks noChangeArrowheads="1"/>
          </p:cNvSpPr>
          <p:nvPr/>
        </p:nvSpPr>
        <p:spPr bwMode="auto">
          <a:xfrm>
            <a:off x="16764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45" name="Oval 45"/>
          <p:cNvSpPr>
            <a:spLocks noChangeArrowheads="1"/>
          </p:cNvSpPr>
          <p:nvPr/>
        </p:nvSpPr>
        <p:spPr bwMode="auto">
          <a:xfrm>
            <a:off x="32004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46" name="Oval 46"/>
          <p:cNvSpPr>
            <a:spLocks noChangeArrowheads="1"/>
          </p:cNvSpPr>
          <p:nvPr/>
        </p:nvSpPr>
        <p:spPr bwMode="auto">
          <a:xfrm>
            <a:off x="1905000" y="2286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47" name="Oval 47"/>
          <p:cNvSpPr>
            <a:spLocks noChangeArrowheads="1"/>
          </p:cNvSpPr>
          <p:nvPr/>
        </p:nvSpPr>
        <p:spPr bwMode="auto">
          <a:xfrm>
            <a:off x="2895600" y="2286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48" name="Oval 48"/>
          <p:cNvSpPr>
            <a:spLocks noChangeArrowheads="1"/>
          </p:cNvSpPr>
          <p:nvPr/>
        </p:nvSpPr>
        <p:spPr bwMode="auto">
          <a:xfrm>
            <a:off x="1905000" y="2590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49" name="Oval 49"/>
          <p:cNvSpPr>
            <a:spLocks noChangeArrowheads="1"/>
          </p:cNvSpPr>
          <p:nvPr/>
        </p:nvSpPr>
        <p:spPr bwMode="auto">
          <a:xfrm>
            <a:off x="3200400" y="2514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50" name="Oval 50"/>
          <p:cNvSpPr>
            <a:spLocks noChangeArrowheads="1"/>
          </p:cNvSpPr>
          <p:nvPr/>
        </p:nvSpPr>
        <p:spPr bwMode="auto">
          <a:xfrm>
            <a:off x="1828800" y="914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51" name="Oval 51"/>
          <p:cNvSpPr>
            <a:spLocks noChangeArrowheads="1"/>
          </p:cNvSpPr>
          <p:nvPr/>
        </p:nvSpPr>
        <p:spPr bwMode="auto">
          <a:xfrm>
            <a:off x="3200400" y="990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52" name="Oval 52"/>
          <p:cNvSpPr>
            <a:spLocks noChangeArrowheads="1"/>
          </p:cNvSpPr>
          <p:nvPr/>
        </p:nvSpPr>
        <p:spPr bwMode="auto">
          <a:xfrm>
            <a:off x="1676400" y="1371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53" name="Oval 53"/>
          <p:cNvSpPr>
            <a:spLocks noChangeArrowheads="1"/>
          </p:cNvSpPr>
          <p:nvPr/>
        </p:nvSpPr>
        <p:spPr bwMode="auto">
          <a:xfrm>
            <a:off x="4800600" y="1981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54" name="Oval 54"/>
          <p:cNvSpPr>
            <a:spLocks noChangeArrowheads="1"/>
          </p:cNvSpPr>
          <p:nvPr/>
        </p:nvSpPr>
        <p:spPr bwMode="auto">
          <a:xfrm>
            <a:off x="75438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55" name="Oval 55"/>
          <p:cNvSpPr>
            <a:spLocks noChangeArrowheads="1"/>
          </p:cNvSpPr>
          <p:nvPr/>
        </p:nvSpPr>
        <p:spPr bwMode="auto">
          <a:xfrm>
            <a:off x="4953000" y="2286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56" name="Oval 56"/>
          <p:cNvSpPr>
            <a:spLocks noChangeArrowheads="1"/>
          </p:cNvSpPr>
          <p:nvPr/>
        </p:nvSpPr>
        <p:spPr bwMode="auto">
          <a:xfrm>
            <a:off x="6248400" y="2286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57" name="Oval 57"/>
          <p:cNvSpPr>
            <a:spLocks noChangeArrowheads="1"/>
          </p:cNvSpPr>
          <p:nvPr/>
        </p:nvSpPr>
        <p:spPr bwMode="auto">
          <a:xfrm>
            <a:off x="6705600" y="2514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58" name="Oval 58"/>
          <p:cNvSpPr>
            <a:spLocks noChangeArrowheads="1"/>
          </p:cNvSpPr>
          <p:nvPr/>
        </p:nvSpPr>
        <p:spPr bwMode="auto">
          <a:xfrm>
            <a:off x="5105400" y="2514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59" name="Oval 59"/>
          <p:cNvSpPr>
            <a:spLocks noChangeArrowheads="1"/>
          </p:cNvSpPr>
          <p:nvPr/>
        </p:nvSpPr>
        <p:spPr bwMode="auto">
          <a:xfrm>
            <a:off x="4724400" y="1981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60" name="Oval 60"/>
          <p:cNvSpPr>
            <a:spLocks noChangeArrowheads="1"/>
          </p:cNvSpPr>
          <p:nvPr/>
        </p:nvSpPr>
        <p:spPr bwMode="auto">
          <a:xfrm>
            <a:off x="54102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61" name="Oval 61"/>
          <p:cNvSpPr>
            <a:spLocks noChangeArrowheads="1"/>
          </p:cNvSpPr>
          <p:nvPr/>
        </p:nvSpPr>
        <p:spPr bwMode="auto">
          <a:xfrm>
            <a:off x="65532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62" name="Oval 62"/>
          <p:cNvSpPr>
            <a:spLocks noChangeArrowheads="1"/>
          </p:cNvSpPr>
          <p:nvPr/>
        </p:nvSpPr>
        <p:spPr bwMode="auto">
          <a:xfrm>
            <a:off x="74676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63" name="Oval 63"/>
          <p:cNvSpPr>
            <a:spLocks noChangeArrowheads="1"/>
          </p:cNvSpPr>
          <p:nvPr/>
        </p:nvSpPr>
        <p:spPr bwMode="auto">
          <a:xfrm>
            <a:off x="53340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2400"/>
          </a:p>
        </p:txBody>
      </p:sp>
      <p:sp>
        <p:nvSpPr>
          <p:cNvPr id="25664" name="Oval 64"/>
          <p:cNvSpPr>
            <a:spLocks noChangeArrowheads="1"/>
          </p:cNvSpPr>
          <p:nvPr/>
        </p:nvSpPr>
        <p:spPr bwMode="auto">
          <a:xfrm>
            <a:off x="70104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65" name="Oval 65"/>
          <p:cNvSpPr>
            <a:spLocks noChangeArrowheads="1"/>
          </p:cNvSpPr>
          <p:nvPr/>
        </p:nvSpPr>
        <p:spPr bwMode="auto">
          <a:xfrm>
            <a:off x="60198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66" name="Oval 66"/>
          <p:cNvSpPr>
            <a:spLocks noChangeArrowheads="1"/>
          </p:cNvSpPr>
          <p:nvPr/>
        </p:nvSpPr>
        <p:spPr bwMode="auto">
          <a:xfrm>
            <a:off x="64770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67" name="Oval 67"/>
          <p:cNvSpPr>
            <a:spLocks noChangeArrowheads="1"/>
          </p:cNvSpPr>
          <p:nvPr/>
        </p:nvSpPr>
        <p:spPr bwMode="auto">
          <a:xfrm>
            <a:off x="59436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68" name="Oval 68"/>
          <p:cNvSpPr>
            <a:spLocks noChangeArrowheads="1"/>
          </p:cNvSpPr>
          <p:nvPr/>
        </p:nvSpPr>
        <p:spPr bwMode="auto">
          <a:xfrm>
            <a:off x="69342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69" name="Oval 69"/>
          <p:cNvSpPr>
            <a:spLocks noChangeArrowheads="1"/>
          </p:cNvSpPr>
          <p:nvPr/>
        </p:nvSpPr>
        <p:spPr bwMode="auto">
          <a:xfrm>
            <a:off x="1905000" y="114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70" name="Oval 70"/>
          <p:cNvSpPr>
            <a:spLocks noChangeArrowheads="1"/>
          </p:cNvSpPr>
          <p:nvPr/>
        </p:nvSpPr>
        <p:spPr bwMode="auto">
          <a:xfrm>
            <a:off x="2667000" y="114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71" name="Line 71"/>
          <p:cNvSpPr>
            <a:spLocks noChangeShapeType="1"/>
          </p:cNvSpPr>
          <p:nvPr/>
        </p:nvSpPr>
        <p:spPr bwMode="auto">
          <a:xfrm rot="-834393" flipH="1" flipV="1">
            <a:off x="1143000" y="838200"/>
            <a:ext cx="2982913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72" name="Line 72"/>
          <p:cNvSpPr>
            <a:spLocks noChangeShapeType="1"/>
          </p:cNvSpPr>
          <p:nvPr/>
        </p:nvSpPr>
        <p:spPr bwMode="auto">
          <a:xfrm rot="-94575">
            <a:off x="1981200" y="1600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73" name="Line 73"/>
          <p:cNvSpPr>
            <a:spLocks noChangeShapeType="1"/>
          </p:cNvSpPr>
          <p:nvPr/>
        </p:nvSpPr>
        <p:spPr bwMode="auto">
          <a:xfrm rot="94575" flipV="1">
            <a:off x="6781800" y="617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74" name="Line 74"/>
          <p:cNvSpPr>
            <a:spLocks noChangeShapeType="1"/>
          </p:cNvSpPr>
          <p:nvPr/>
        </p:nvSpPr>
        <p:spPr bwMode="auto">
          <a:xfrm rot="-94575">
            <a:off x="1828800" y="601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75" name="Line 75"/>
          <p:cNvSpPr>
            <a:spLocks noChangeShapeType="1"/>
          </p:cNvSpPr>
          <p:nvPr/>
        </p:nvSpPr>
        <p:spPr bwMode="auto">
          <a:xfrm rot="-94575">
            <a:off x="1828800" y="6397625"/>
            <a:ext cx="0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76" name="Line 76"/>
          <p:cNvSpPr>
            <a:spLocks noChangeShapeType="1"/>
          </p:cNvSpPr>
          <p:nvPr/>
        </p:nvSpPr>
        <p:spPr bwMode="auto">
          <a:xfrm rot="94575" flipV="1">
            <a:off x="28956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77" name="Line 77"/>
          <p:cNvSpPr>
            <a:spLocks noChangeShapeType="1"/>
          </p:cNvSpPr>
          <p:nvPr/>
        </p:nvSpPr>
        <p:spPr bwMode="auto">
          <a:xfrm rot="94575" flipV="1">
            <a:off x="2895600" y="5410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78" name="Line 78"/>
          <p:cNvSpPr>
            <a:spLocks noChangeShapeType="1"/>
          </p:cNvSpPr>
          <p:nvPr/>
        </p:nvSpPr>
        <p:spPr bwMode="auto">
          <a:xfrm rot="94575" flipV="1">
            <a:off x="2895600" y="5791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79" name="Line 79"/>
          <p:cNvSpPr>
            <a:spLocks noChangeShapeType="1"/>
          </p:cNvSpPr>
          <p:nvPr/>
        </p:nvSpPr>
        <p:spPr bwMode="auto">
          <a:xfrm rot="94575" flipH="1" flipV="1">
            <a:off x="2819400" y="624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80" name="Line 80"/>
          <p:cNvSpPr>
            <a:spLocks noChangeShapeType="1"/>
          </p:cNvSpPr>
          <p:nvPr/>
        </p:nvSpPr>
        <p:spPr bwMode="auto">
          <a:xfrm rot="-94575">
            <a:off x="1828800" y="99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81" name="Line 81"/>
          <p:cNvSpPr>
            <a:spLocks noChangeShapeType="1"/>
          </p:cNvSpPr>
          <p:nvPr/>
        </p:nvSpPr>
        <p:spPr bwMode="auto">
          <a:xfrm rot="-94575">
            <a:off x="1524000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82" name="Line 82"/>
          <p:cNvSpPr>
            <a:spLocks noChangeShapeType="1"/>
          </p:cNvSpPr>
          <p:nvPr/>
        </p:nvSpPr>
        <p:spPr bwMode="auto">
          <a:xfrm rot="-94575">
            <a:off x="17526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83" name="Line 83"/>
          <p:cNvSpPr>
            <a:spLocks noChangeShapeType="1"/>
          </p:cNvSpPr>
          <p:nvPr/>
        </p:nvSpPr>
        <p:spPr bwMode="auto">
          <a:xfrm rot="-94575">
            <a:off x="1981200" y="1143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84" name="Line 84"/>
          <p:cNvSpPr>
            <a:spLocks noChangeShapeType="1"/>
          </p:cNvSpPr>
          <p:nvPr/>
        </p:nvSpPr>
        <p:spPr bwMode="auto">
          <a:xfrm rot="-94575">
            <a:off x="5410200" y="609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85" name="Line 85"/>
          <p:cNvSpPr>
            <a:spLocks noChangeShapeType="1"/>
          </p:cNvSpPr>
          <p:nvPr/>
        </p:nvSpPr>
        <p:spPr bwMode="auto">
          <a:xfrm rot="-94575">
            <a:off x="5486400" y="640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86" name="Line 86"/>
          <p:cNvSpPr>
            <a:spLocks noChangeShapeType="1"/>
          </p:cNvSpPr>
          <p:nvPr/>
        </p:nvSpPr>
        <p:spPr bwMode="auto">
          <a:xfrm rot="-94575">
            <a:off x="1371600" y="182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87" name="Line 87"/>
          <p:cNvSpPr>
            <a:spLocks noChangeShapeType="1"/>
          </p:cNvSpPr>
          <p:nvPr/>
        </p:nvSpPr>
        <p:spPr bwMode="auto">
          <a:xfrm rot="-94575">
            <a:off x="1752600" y="137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88" name="Line 88"/>
          <p:cNvSpPr>
            <a:spLocks noChangeShapeType="1"/>
          </p:cNvSpPr>
          <p:nvPr/>
        </p:nvSpPr>
        <p:spPr bwMode="auto">
          <a:xfrm rot="-94575">
            <a:off x="1676400" y="205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89" name="Line 89"/>
          <p:cNvSpPr>
            <a:spLocks noChangeShapeType="1"/>
          </p:cNvSpPr>
          <p:nvPr/>
        </p:nvSpPr>
        <p:spPr bwMode="auto">
          <a:xfrm rot="-94575">
            <a:off x="1981200" y="228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90" name="Line 90"/>
          <p:cNvSpPr>
            <a:spLocks noChangeShapeType="1"/>
          </p:cNvSpPr>
          <p:nvPr/>
        </p:nvSpPr>
        <p:spPr bwMode="auto">
          <a:xfrm rot="-94575">
            <a:off x="1905000" y="259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91" name="Line 91"/>
          <p:cNvSpPr>
            <a:spLocks noChangeShapeType="1"/>
          </p:cNvSpPr>
          <p:nvPr/>
        </p:nvSpPr>
        <p:spPr bwMode="auto">
          <a:xfrm rot="94575" flipV="1">
            <a:off x="7620000" y="182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92" name="Line 92"/>
          <p:cNvSpPr>
            <a:spLocks noChangeShapeType="1"/>
          </p:cNvSpPr>
          <p:nvPr/>
        </p:nvSpPr>
        <p:spPr bwMode="auto">
          <a:xfrm rot="20628172" flipH="1">
            <a:off x="5334000" y="2057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93" name="Line 93"/>
          <p:cNvSpPr>
            <a:spLocks noChangeShapeType="1"/>
          </p:cNvSpPr>
          <p:nvPr/>
        </p:nvSpPr>
        <p:spPr bwMode="auto">
          <a:xfrm rot="94575" flipV="1">
            <a:off x="67818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94" name="Line 94"/>
          <p:cNvSpPr>
            <a:spLocks noChangeShapeType="1"/>
          </p:cNvSpPr>
          <p:nvPr/>
        </p:nvSpPr>
        <p:spPr bwMode="auto">
          <a:xfrm rot="94575" flipV="1">
            <a:off x="6705600" y="5410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95" name="Line 95"/>
          <p:cNvSpPr>
            <a:spLocks noChangeShapeType="1"/>
          </p:cNvSpPr>
          <p:nvPr/>
        </p:nvSpPr>
        <p:spPr bwMode="auto">
          <a:xfrm rot="94575" flipV="1">
            <a:off x="64008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96" name="Line 96"/>
          <p:cNvSpPr>
            <a:spLocks noChangeShapeType="1"/>
          </p:cNvSpPr>
          <p:nvPr/>
        </p:nvSpPr>
        <p:spPr bwMode="auto">
          <a:xfrm rot="-94575">
            <a:off x="4800600" y="205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97" name="Line 97"/>
          <p:cNvSpPr>
            <a:spLocks noChangeShapeType="1"/>
          </p:cNvSpPr>
          <p:nvPr/>
        </p:nvSpPr>
        <p:spPr bwMode="auto">
          <a:xfrm rot="-94575">
            <a:off x="4953000" y="228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98" name="Line 98"/>
          <p:cNvSpPr>
            <a:spLocks noChangeShapeType="1"/>
          </p:cNvSpPr>
          <p:nvPr/>
        </p:nvSpPr>
        <p:spPr bwMode="auto">
          <a:xfrm rot="-94575">
            <a:off x="51054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99" name="Line 99"/>
          <p:cNvSpPr>
            <a:spLocks noChangeShapeType="1"/>
          </p:cNvSpPr>
          <p:nvPr/>
        </p:nvSpPr>
        <p:spPr bwMode="auto">
          <a:xfrm rot="21505425" flipH="1">
            <a:off x="5334000" y="5105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700" name="Line 100"/>
          <p:cNvSpPr>
            <a:spLocks noChangeShapeType="1"/>
          </p:cNvSpPr>
          <p:nvPr/>
        </p:nvSpPr>
        <p:spPr bwMode="auto">
          <a:xfrm rot="-94575">
            <a:off x="5334000" y="563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701" name="Line 101"/>
          <p:cNvSpPr>
            <a:spLocks noChangeShapeType="1"/>
          </p:cNvSpPr>
          <p:nvPr/>
        </p:nvSpPr>
        <p:spPr bwMode="auto">
          <a:xfrm rot="94575" flipV="1">
            <a:off x="3276600" y="144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702" name="Line 102"/>
          <p:cNvSpPr>
            <a:spLocks noChangeShapeType="1"/>
          </p:cNvSpPr>
          <p:nvPr/>
        </p:nvSpPr>
        <p:spPr bwMode="auto">
          <a:xfrm rot="-94575">
            <a:off x="74676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703" name="Line 103"/>
          <p:cNvSpPr>
            <a:spLocks noChangeShapeType="1"/>
          </p:cNvSpPr>
          <p:nvPr/>
        </p:nvSpPr>
        <p:spPr bwMode="auto">
          <a:xfrm rot="-94575">
            <a:off x="6934200" y="205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704" name="Line 104"/>
          <p:cNvSpPr>
            <a:spLocks noChangeShapeType="1"/>
          </p:cNvSpPr>
          <p:nvPr/>
        </p:nvSpPr>
        <p:spPr bwMode="auto">
          <a:xfrm rot="-94575">
            <a:off x="6553200" y="205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705" name="Line 105"/>
          <p:cNvSpPr>
            <a:spLocks noChangeShapeType="1"/>
          </p:cNvSpPr>
          <p:nvPr/>
        </p:nvSpPr>
        <p:spPr bwMode="auto">
          <a:xfrm rot="1497861">
            <a:off x="5873750" y="2100263"/>
            <a:ext cx="15398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706" name="Line 106"/>
          <p:cNvSpPr>
            <a:spLocks noChangeShapeType="1"/>
          </p:cNvSpPr>
          <p:nvPr/>
        </p:nvSpPr>
        <p:spPr bwMode="auto">
          <a:xfrm rot="94575" flipV="1">
            <a:off x="3581400" y="1600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707" name="Line 107"/>
          <p:cNvSpPr>
            <a:spLocks noChangeShapeType="1"/>
          </p:cNvSpPr>
          <p:nvPr/>
        </p:nvSpPr>
        <p:spPr bwMode="auto">
          <a:xfrm rot="94575" flipV="1">
            <a:off x="3276600" y="190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708" name="Line 108"/>
          <p:cNvSpPr>
            <a:spLocks noChangeShapeType="1"/>
          </p:cNvSpPr>
          <p:nvPr/>
        </p:nvSpPr>
        <p:spPr bwMode="auto">
          <a:xfrm rot="94575" flipV="1">
            <a:off x="29718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709" name="Line 109"/>
          <p:cNvSpPr>
            <a:spLocks noChangeShapeType="1"/>
          </p:cNvSpPr>
          <p:nvPr/>
        </p:nvSpPr>
        <p:spPr bwMode="auto">
          <a:xfrm rot="94575" flipV="1">
            <a:off x="32766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710" name="Line 110"/>
          <p:cNvSpPr>
            <a:spLocks noChangeShapeType="1"/>
          </p:cNvSpPr>
          <p:nvPr/>
        </p:nvSpPr>
        <p:spPr bwMode="auto">
          <a:xfrm rot="94575" flipH="1" flipV="1">
            <a:off x="6553200" y="1903413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711" name="Line 111"/>
          <p:cNvSpPr>
            <a:spLocks noChangeShapeType="1"/>
          </p:cNvSpPr>
          <p:nvPr/>
        </p:nvSpPr>
        <p:spPr bwMode="auto">
          <a:xfrm rot="-333274" flipH="1" flipV="1">
            <a:off x="7086600" y="1828800"/>
            <a:ext cx="158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712" name="Line 112"/>
          <p:cNvSpPr>
            <a:spLocks noChangeShapeType="1"/>
          </p:cNvSpPr>
          <p:nvPr/>
        </p:nvSpPr>
        <p:spPr bwMode="auto">
          <a:xfrm rot="94575" flipV="1">
            <a:off x="67056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713" name="Oval 113"/>
          <p:cNvSpPr>
            <a:spLocks noChangeArrowheads="1"/>
          </p:cNvSpPr>
          <p:nvPr/>
        </p:nvSpPr>
        <p:spPr bwMode="auto">
          <a:xfrm>
            <a:off x="6705600" y="5105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714" name="Line 114"/>
          <p:cNvSpPr>
            <a:spLocks noChangeShapeType="1"/>
          </p:cNvSpPr>
          <p:nvPr/>
        </p:nvSpPr>
        <p:spPr bwMode="auto">
          <a:xfrm rot="94575" flipV="1">
            <a:off x="6096000" y="182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715" name="Line 115"/>
          <p:cNvSpPr>
            <a:spLocks noChangeShapeType="1"/>
          </p:cNvSpPr>
          <p:nvPr/>
        </p:nvSpPr>
        <p:spPr bwMode="auto">
          <a:xfrm rot="971828" flipH="1" flipV="1">
            <a:off x="5410200" y="1905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716" name="Line 116"/>
          <p:cNvSpPr>
            <a:spLocks noChangeShapeType="1"/>
          </p:cNvSpPr>
          <p:nvPr/>
        </p:nvSpPr>
        <p:spPr bwMode="auto">
          <a:xfrm rot="971828" flipH="1" flipV="1">
            <a:off x="6248400" y="2209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717" name="Line 117"/>
          <p:cNvSpPr>
            <a:spLocks noChangeShapeType="1"/>
          </p:cNvSpPr>
          <p:nvPr/>
        </p:nvSpPr>
        <p:spPr bwMode="auto">
          <a:xfrm rot="94575" flipV="1">
            <a:off x="4876800" y="175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718" name="Line 118"/>
          <p:cNvSpPr>
            <a:spLocks noChangeShapeType="1"/>
          </p:cNvSpPr>
          <p:nvPr/>
        </p:nvSpPr>
        <p:spPr bwMode="auto">
          <a:xfrm rot="94575" flipV="1">
            <a:off x="2743200" y="99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719" name="Line 119"/>
          <p:cNvSpPr>
            <a:spLocks noChangeShapeType="1"/>
          </p:cNvSpPr>
          <p:nvPr/>
        </p:nvSpPr>
        <p:spPr bwMode="auto">
          <a:xfrm rot="94575" flipV="1">
            <a:off x="3276600" y="76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720" name="Line 120"/>
          <p:cNvSpPr>
            <a:spLocks noChangeShapeType="1"/>
          </p:cNvSpPr>
          <p:nvPr/>
        </p:nvSpPr>
        <p:spPr bwMode="auto">
          <a:xfrm rot="94575" flipV="1">
            <a:off x="2743200" y="129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721" name="Rectangle 121"/>
          <p:cNvSpPr>
            <a:spLocks noChangeArrowheads="1"/>
          </p:cNvSpPr>
          <p:nvPr/>
        </p:nvSpPr>
        <p:spPr bwMode="auto">
          <a:xfrm>
            <a:off x="0" y="0"/>
            <a:ext cx="3505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400" b="1"/>
              <a:t>正常</a:t>
            </a:r>
            <a:r>
              <a:rPr lang="en-US" altLang="zh-CN" sz="2400" b="1"/>
              <a:t>Fermi</a:t>
            </a:r>
            <a:r>
              <a:rPr lang="zh-CN" altLang="en-US" sz="2400" b="1"/>
              <a:t>粒能级占据图</a:t>
            </a:r>
          </a:p>
        </p:txBody>
      </p:sp>
      <p:sp>
        <p:nvSpPr>
          <p:cNvPr id="25722" name="Rectangle 122"/>
          <p:cNvSpPr>
            <a:spLocks noChangeArrowheads="1"/>
          </p:cNvSpPr>
          <p:nvPr/>
        </p:nvSpPr>
        <p:spPr bwMode="auto">
          <a:xfrm>
            <a:off x="4648200" y="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400" b="1"/>
              <a:t>超流超导</a:t>
            </a:r>
            <a:r>
              <a:rPr lang="en-US" altLang="zh-CN" sz="2400" b="1"/>
              <a:t>Fermi</a:t>
            </a:r>
            <a:r>
              <a:rPr lang="zh-CN" altLang="en-US" sz="2400" b="1"/>
              <a:t>粒子能级占据图</a:t>
            </a:r>
          </a:p>
        </p:txBody>
      </p:sp>
      <p:sp>
        <p:nvSpPr>
          <p:cNvPr id="25723" name="Line 123"/>
          <p:cNvSpPr>
            <a:spLocks noChangeShapeType="1"/>
          </p:cNvSpPr>
          <p:nvPr/>
        </p:nvSpPr>
        <p:spPr bwMode="auto">
          <a:xfrm rot="-834393" flipH="1" flipV="1">
            <a:off x="7848600" y="914400"/>
            <a:ext cx="822325" cy="1809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724" name="Line 124"/>
          <p:cNvSpPr>
            <a:spLocks noChangeShapeType="1"/>
          </p:cNvSpPr>
          <p:nvPr/>
        </p:nvSpPr>
        <p:spPr bwMode="auto">
          <a:xfrm rot="-834393" flipH="1" flipV="1">
            <a:off x="7848600" y="2057400"/>
            <a:ext cx="696913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725" name="Line 125"/>
          <p:cNvSpPr>
            <a:spLocks noChangeShapeType="1"/>
          </p:cNvSpPr>
          <p:nvPr/>
        </p:nvSpPr>
        <p:spPr bwMode="auto">
          <a:xfrm rot="-5400000" flipH="1" flipV="1">
            <a:off x="8115300" y="20193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726" name="Line 126"/>
          <p:cNvSpPr>
            <a:spLocks noChangeShapeType="1"/>
          </p:cNvSpPr>
          <p:nvPr/>
        </p:nvSpPr>
        <p:spPr bwMode="auto">
          <a:xfrm rot="5400000" flipH="1">
            <a:off x="8039100" y="11049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727" name="Rectangle 127"/>
          <p:cNvSpPr>
            <a:spLocks noChangeArrowheads="1"/>
          </p:cNvSpPr>
          <p:nvPr/>
        </p:nvSpPr>
        <p:spPr bwMode="auto">
          <a:xfrm>
            <a:off x="8001000" y="1371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l-GR" altLang="zh-CN" b="1">
                <a:solidFill>
                  <a:schemeClr val="accent2"/>
                </a:solidFill>
              </a:rPr>
              <a:t>Δ</a:t>
            </a:r>
            <a:endParaRPr lang="en-US" altLang="zh-CN" b="1">
              <a:solidFill>
                <a:schemeClr val="accent2"/>
              </a:solidFill>
            </a:endParaRPr>
          </a:p>
        </p:txBody>
      </p:sp>
      <p:sp>
        <p:nvSpPr>
          <p:cNvPr id="25728" name="Rectangle 128"/>
          <p:cNvSpPr>
            <a:spLocks noChangeArrowheads="1"/>
          </p:cNvSpPr>
          <p:nvPr/>
        </p:nvSpPr>
        <p:spPr bwMode="auto">
          <a:xfrm>
            <a:off x="7772400" y="6096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400"/>
              <a:t>E=E</a:t>
            </a:r>
            <a:r>
              <a:rPr lang="en-US" altLang="zh-CN" sz="2400" baseline="-25000"/>
              <a:t>F</a:t>
            </a:r>
            <a:endParaRPr lang="en-US" altLang="zh-CN" sz="2400"/>
          </a:p>
        </p:txBody>
      </p:sp>
      <p:sp>
        <p:nvSpPr>
          <p:cNvPr id="25729" name="Line 129"/>
          <p:cNvSpPr>
            <a:spLocks noChangeShapeType="1"/>
          </p:cNvSpPr>
          <p:nvPr/>
        </p:nvSpPr>
        <p:spPr bwMode="auto">
          <a:xfrm rot="5400000" flipH="1">
            <a:off x="4419600" y="106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730" name="Rectangle 130"/>
          <p:cNvSpPr>
            <a:spLocks noChangeArrowheads="1"/>
          </p:cNvSpPr>
          <p:nvPr/>
        </p:nvSpPr>
        <p:spPr bwMode="auto">
          <a:xfrm>
            <a:off x="4495800" y="990600"/>
            <a:ext cx="838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b="1">
                <a:solidFill>
                  <a:schemeClr val="accent2"/>
                </a:solidFill>
              </a:rPr>
              <a:t>kT</a:t>
            </a:r>
          </a:p>
        </p:txBody>
      </p:sp>
      <p:sp>
        <p:nvSpPr>
          <p:cNvPr id="25731" name="Line 131"/>
          <p:cNvSpPr>
            <a:spLocks noChangeShapeType="1"/>
          </p:cNvSpPr>
          <p:nvPr/>
        </p:nvSpPr>
        <p:spPr bwMode="auto">
          <a:xfrm rot="-5400000" flipH="1" flipV="1">
            <a:off x="4381500" y="12573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732" name="Rectangle 132"/>
          <p:cNvSpPr>
            <a:spLocks noChangeArrowheads="1"/>
          </p:cNvSpPr>
          <p:nvPr/>
        </p:nvSpPr>
        <p:spPr bwMode="auto">
          <a:xfrm>
            <a:off x="6478588" y="2852738"/>
            <a:ext cx="2665412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ym typeface="Math1" pitchFamily="2" charset="2"/>
              </a:rPr>
              <a:t>当 </a:t>
            </a:r>
            <a:r>
              <a:rPr lang="en-US" altLang="zh-CN" sz="2400" b="1">
                <a:sym typeface="Math1" pitchFamily="2" charset="2"/>
              </a:rPr>
              <a:t>T &lt;T</a:t>
            </a:r>
            <a:r>
              <a:rPr lang="el-GR" altLang="zh-CN" sz="2400" b="1" baseline="-25000">
                <a:cs typeface="Times New Roman" pitchFamily="18" charset="0"/>
                <a:sym typeface="Math1" pitchFamily="2" charset="2"/>
              </a:rPr>
              <a:t>λ</a:t>
            </a:r>
            <a:r>
              <a:rPr lang="en-US" altLang="zh-CN" sz="2400" b="1">
                <a:cs typeface="Times New Roman" pitchFamily="18" charset="0"/>
                <a:sym typeface="Math1" pitchFamily="2" charset="2"/>
              </a:rPr>
              <a:t> =</a:t>
            </a:r>
            <a:r>
              <a:rPr lang="en-US" altLang="zh-CN" sz="2400" b="1">
                <a:latin typeface="宋体" pitchFamily="2" charset="-122"/>
                <a:sym typeface="Mathematica1" pitchFamily="2" charset="2"/>
              </a:rPr>
              <a:t>Δ</a:t>
            </a:r>
            <a:r>
              <a:rPr lang="en-US" altLang="zh-CN" sz="2400" b="1">
                <a:sym typeface="Math1" pitchFamily="2" charset="2"/>
              </a:rPr>
              <a:t>/k </a:t>
            </a:r>
            <a:r>
              <a:rPr lang="zh-CN" altLang="en-US" sz="2400" b="1">
                <a:sym typeface="Math1" pitchFamily="2" charset="2"/>
              </a:rPr>
              <a:t>时</a:t>
            </a:r>
            <a:r>
              <a:rPr lang="en-US" altLang="zh-CN" sz="2400" b="1">
                <a:sym typeface="Math1" pitchFamily="2" charset="2"/>
              </a:rPr>
              <a:t>,</a:t>
            </a:r>
          </a:p>
          <a:p>
            <a:r>
              <a:rPr lang="zh-CN" altLang="en-US" sz="2400" b="1">
                <a:sym typeface="Math1" pitchFamily="2" charset="2"/>
              </a:rPr>
              <a:t>系统处于超导</a:t>
            </a:r>
          </a:p>
          <a:p>
            <a:r>
              <a:rPr lang="en-US" altLang="zh-CN" sz="2400" b="1">
                <a:sym typeface="Math1" pitchFamily="2" charset="2"/>
              </a:rPr>
              <a:t>(</a:t>
            </a:r>
            <a:r>
              <a:rPr lang="zh-CN" altLang="en-US" sz="2400" b="1">
                <a:sym typeface="Math1" pitchFamily="2" charset="2"/>
              </a:rPr>
              <a:t>或超流</a:t>
            </a:r>
            <a:r>
              <a:rPr lang="en-US" altLang="zh-CN" sz="2400" b="1">
                <a:sym typeface="Math1" pitchFamily="2" charset="2"/>
              </a:rPr>
              <a:t>)</a:t>
            </a:r>
            <a:r>
              <a:rPr lang="zh-CN" altLang="en-US" sz="2400" b="1">
                <a:sym typeface="Math1" pitchFamily="2" charset="2"/>
              </a:rPr>
              <a:t>状态</a:t>
            </a:r>
          </a:p>
          <a:p>
            <a:r>
              <a:rPr lang="en-US" altLang="zh-CN" sz="2400" b="1">
                <a:sym typeface="Math1" pitchFamily="2" charset="2"/>
              </a:rPr>
              <a:t>T</a:t>
            </a:r>
            <a:r>
              <a:rPr lang="el-GR" altLang="zh-CN" sz="2400" b="1" baseline="-25000">
                <a:sym typeface="Math1" pitchFamily="2" charset="2"/>
              </a:rPr>
              <a:t>λ</a:t>
            </a:r>
            <a:r>
              <a:rPr lang="en-US" altLang="zh-CN" sz="2400" b="1">
                <a:sym typeface="Math1" pitchFamily="2" charset="2"/>
              </a:rPr>
              <a:t>: </a:t>
            </a:r>
            <a:r>
              <a:rPr lang="zh-CN" altLang="en-US" sz="2400" b="1">
                <a:sym typeface="Math1" pitchFamily="2" charset="2"/>
              </a:rPr>
              <a:t>相变温度</a:t>
            </a:r>
            <a:endParaRPr lang="zh-CN" altLang="en-US" sz="2400" b="1" baseline="-25000">
              <a:sym typeface="Math1" pitchFamily="2" charset="2"/>
            </a:endParaRPr>
          </a:p>
          <a:p>
            <a:endParaRPr lang="en-US" altLang="zh-CN" sz="2400" b="1">
              <a:sym typeface="Math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1821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4000" b="1" smtClean="0">
                <a:solidFill>
                  <a:srgbClr val="000066"/>
                </a:solidFill>
                <a:latin typeface="楷体_GB2312" pitchFamily="49" charset="-122"/>
                <a:ea typeface="楷体_GB2312" pitchFamily="49" charset="-122"/>
              </a:rPr>
              <a:t>中子</a:t>
            </a:r>
            <a:r>
              <a:rPr lang="en-US" altLang="zh-CN" sz="4000" b="1" smtClean="0">
                <a:solidFill>
                  <a:srgbClr val="000066"/>
                </a:solidFill>
                <a:latin typeface="楷体_GB2312" pitchFamily="49" charset="-122"/>
                <a:ea typeface="楷体_GB2312" pitchFamily="49" charset="-122"/>
              </a:rPr>
              <a:t>Cooper</a:t>
            </a:r>
            <a:r>
              <a:rPr lang="zh-CN" altLang="en-US" sz="4000" b="1" smtClean="0">
                <a:solidFill>
                  <a:srgbClr val="000066"/>
                </a:solidFill>
                <a:latin typeface="楷体_GB2312" pitchFamily="49" charset="-122"/>
                <a:ea typeface="楷体_GB2312" pitchFamily="49" charset="-122"/>
              </a:rPr>
              <a:t>对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中子星内部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: </a:t>
            </a:r>
            <a:r>
              <a:rPr lang="el-GR" altLang="zh-CN" sz="2400" b="1" smtClean="0">
                <a:latin typeface="楷体_GB2312" pitchFamily="49" charset="-122"/>
                <a:ea typeface="楷体_GB2312" pitchFamily="49" charset="-122"/>
                <a:cs typeface="Times New Roman" pitchFamily="18" charset="0"/>
              </a:rPr>
              <a:t>ρ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  <a:cs typeface="Times New Roman" pitchFamily="18" charset="0"/>
              </a:rPr>
              <a:t>= 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10</a:t>
            </a:r>
            <a:r>
              <a:rPr lang="en-US" altLang="zh-CN" sz="2400" b="1" baseline="30000" smtClean="0">
                <a:latin typeface="楷体_GB2312" pitchFamily="49" charset="-122"/>
                <a:ea typeface="楷体_GB2312" pitchFamily="49" charset="-122"/>
              </a:rPr>
              <a:t>11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～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10</a:t>
            </a:r>
            <a:r>
              <a:rPr lang="en-US" altLang="zh-CN" sz="2400" b="1" baseline="30000" smtClean="0">
                <a:latin typeface="楷体_GB2312" pitchFamily="49" charset="-122"/>
                <a:ea typeface="楷体_GB2312" pitchFamily="49" charset="-122"/>
              </a:rPr>
              <a:t>15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克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厘米</a:t>
            </a:r>
            <a:r>
              <a:rPr lang="en-US" altLang="zh-CN" sz="2400" b="1" baseline="30000" smtClean="0">
                <a:latin typeface="楷体_GB2312" pitchFamily="49" charset="-122"/>
                <a:ea typeface="楷体_GB2312" pitchFamily="49" charset="-122"/>
              </a:rPr>
              <a:t>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中子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质子、电子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都处于高度简并状态。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E</a:t>
            </a:r>
            <a:r>
              <a:rPr lang="en-US" altLang="zh-CN" sz="2400" b="1" baseline="-25000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F</a:t>
            </a: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(n)</a:t>
            </a:r>
            <a:r>
              <a:rPr lang="en-US" altLang="zh-CN" sz="2400" b="1" baseline="-25000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≈</a:t>
            </a: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 60MeV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而中子星内部即使 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5×10</a:t>
            </a:r>
            <a:r>
              <a:rPr lang="en-US" altLang="zh-CN" sz="2400" b="1" baseline="30000" smtClean="0">
                <a:latin typeface="楷体_GB2312" pitchFamily="49" charset="-122"/>
                <a:ea typeface="楷体_GB2312" pitchFamily="49" charset="-122"/>
              </a:rPr>
              <a:t>8 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的高温，中子平均的热运动能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kT </a:t>
            </a: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≈ </a:t>
            </a: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0.05MeV</a:t>
            </a:r>
            <a:r>
              <a:rPr lang="zh-CN" altLang="en-US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， </a:t>
            </a: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kT </a:t>
            </a: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≈</a:t>
            </a: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(1/120)E</a:t>
            </a:r>
            <a:r>
              <a:rPr lang="en-US" altLang="zh-CN" sz="2400" b="1" baseline="-25000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F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中子星的密度特别高，中子之间的距离约 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1 fm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时，中子之间就会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产生很强的核力相互作用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吸引力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。由于这种核力作用，使得费米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能级附近的、动量大小相等、方向相反的中子稳定地结合在一起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smtClean="0">
                <a:ea typeface="楷体_GB2312" pitchFamily="49" charset="-122"/>
              </a:rPr>
              <a:t>——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中子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Cooper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对。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Δ </a:t>
            </a: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≈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  <a:sym typeface="Math1" pitchFamily="2" charset="2"/>
              </a:rPr>
              <a:t> 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  <a:sym typeface="Math1" pitchFamily="2" charset="2"/>
              </a:rPr>
              <a:t>1 MeV (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  <a:sym typeface="Math1" pitchFamily="2" charset="2"/>
              </a:rPr>
              <a:t>中子</a:t>
            </a:r>
            <a:r>
              <a:rPr lang="en-US" altLang="zh-CN" sz="2400" b="1" baseline="30000" smtClean="0">
                <a:latin typeface="楷体_GB2312" pitchFamily="49" charset="-122"/>
                <a:ea typeface="楷体_GB2312" pitchFamily="49" charset="-122"/>
                <a:sym typeface="Math1" pitchFamily="2" charset="2"/>
              </a:rPr>
              <a:t>1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  <a:sym typeface="Math1" pitchFamily="2" charset="2"/>
              </a:rPr>
              <a:t>S</a:t>
            </a:r>
            <a:r>
              <a:rPr lang="en-US" altLang="zh-CN" sz="2400" b="1" baseline="-25000" smtClean="0">
                <a:latin typeface="楷体_GB2312" pitchFamily="49" charset="-122"/>
                <a:ea typeface="楷体_GB2312" pitchFamily="49" charset="-122"/>
                <a:sym typeface="Math1" pitchFamily="2" charset="2"/>
              </a:rPr>
              <a:t>0 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  <a:sym typeface="Math1" pitchFamily="2" charset="2"/>
              </a:rPr>
              <a:t>对能随密度变化而显著变化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  <a:sym typeface="Math1" pitchFamily="2" charset="2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由于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kT &lt;&lt; </a:t>
            </a:r>
            <a:r>
              <a:rPr lang="en-US" altLang="zh-CN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Δ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  <a:sym typeface="Math1" pitchFamily="2" charset="2"/>
              </a:rPr>
              <a:t>, 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  <a:sym typeface="Math1" pitchFamily="2" charset="2"/>
              </a:rPr>
              <a:t>中子星内部呈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现中子超流现象。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所有的中子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Cooper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对可以全部处于最低能量状态，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b="1" smtClean="0">
                <a:latin typeface="宋体" pitchFamily="2" charset="-122"/>
                <a:ea typeface="楷体_GB2312" pitchFamily="49" charset="-122"/>
              </a:rPr>
              <a:t>——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4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爱因斯坦凝聚现象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Cooper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对之间彼此可看成独立的，它们没有相互作用，因而没有摩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察作用，呈现超流现象。 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若为质子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, 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则系统可能处于超导状态</a:t>
            </a:r>
            <a:r>
              <a:rPr lang="en-US" altLang="zh-CN" sz="2400" b="1" smtClean="0">
                <a:latin typeface="楷体_GB2312" pitchFamily="49" charset="-122"/>
                <a:ea typeface="楷体_GB2312" pitchFamily="49" charset="-12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5488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4162</Words>
  <Application>Microsoft Office PowerPoint</Application>
  <PresentationFormat>全屏显示(4:3)</PresentationFormat>
  <Paragraphs>414</Paragraphs>
  <Slides>49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49</vt:i4>
      </vt:variant>
    </vt:vector>
  </HeadingPairs>
  <TitlesOfParts>
    <vt:vector size="53" baseType="lpstr">
      <vt:lpstr>Office 主题​​</vt:lpstr>
      <vt:lpstr>Equation</vt:lpstr>
      <vt:lpstr>方程式</vt:lpstr>
      <vt:lpstr>Microsoft 公式 3.0</vt:lpstr>
      <vt:lpstr>   凝聚态(超流与超导) 的 物理预备知识   彭秋和 (南京大学天文系)        </vt:lpstr>
      <vt:lpstr>中子星内部物理环境</vt:lpstr>
      <vt:lpstr>PowerPoint 演示文稿</vt:lpstr>
      <vt:lpstr>能级图</vt:lpstr>
      <vt:lpstr>超流与超导现象</vt:lpstr>
      <vt:lpstr>晶格点阵中自由电子与离子间的相互作用</vt:lpstr>
      <vt:lpstr>电子Cooper对</vt:lpstr>
      <vt:lpstr>能级图</vt:lpstr>
      <vt:lpstr>中子Cooper对</vt:lpstr>
      <vt:lpstr>中子星内部的中子超流体</vt:lpstr>
      <vt:lpstr>3P2中子超流体存在的直接观测证据</vt:lpstr>
      <vt:lpstr>两种性质不同的中子超流体</vt:lpstr>
      <vt:lpstr>质子Cooper对</vt:lpstr>
      <vt:lpstr>质子超导能隙</vt:lpstr>
      <vt:lpstr>PowerPoint 演示文稿</vt:lpstr>
      <vt:lpstr>1S0  and 3PF2 superfluid</vt:lpstr>
      <vt:lpstr>中子星内的中子超流涡旋运动</vt:lpstr>
      <vt:lpstr>Vortex flow (Eddy current,  Whirling fluid)</vt:lpstr>
      <vt:lpstr>中子超流涡旋管(涡丝)核心的尺度</vt:lpstr>
      <vt:lpstr>涡丝(Vortice)的尺度(b):</vt:lpstr>
      <vt:lpstr>中子星的中子超流涡丝 ─ 宏观量子力学效应</vt:lpstr>
      <vt:lpstr>中子星内的中子超流涡旋运动</vt:lpstr>
      <vt:lpstr>脉冲星自转减慢（现有理论）</vt:lpstr>
      <vt:lpstr>脉冲星辐射的磁偶极模型(标准模型,1969 )</vt:lpstr>
      <vt:lpstr>中子超流涡旋的两种辐射  –– 31年前我们的研究</vt:lpstr>
      <vt:lpstr>脉冲星(自转减慢)混杂(Hybrid)模型</vt:lpstr>
      <vt:lpstr>比较</vt:lpstr>
      <vt:lpstr>Malov统计(2001,Astronomy Reports, Vol.45,389)  И.Φ. MaЛОВ, &lt;PAДИОПУЛЬСАРЫ&gt;, 2004,(p.83) </vt:lpstr>
      <vt:lpstr> 高速中子星的中微子火箭喷流模型 （ＩＡＵ大会中子星讨论会口头报告，　２００３）</vt:lpstr>
      <vt:lpstr>我们较近的研究工作</vt:lpstr>
      <vt:lpstr> Pauli顺磁(诱导)磁矩</vt:lpstr>
      <vt:lpstr>Shape of the Fermi surface</vt:lpstr>
      <vt:lpstr>统计物理方法</vt:lpstr>
      <vt:lpstr>lnΞ的计算</vt:lpstr>
      <vt:lpstr>续</vt:lpstr>
      <vt:lpstr>能级密度N(ε)</vt:lpstr>
      <vt:lpstr>中子正常Fermi系统的Pauli顺磁磁矩μ(in)</vt:lpstr>
      <vt:lpstr>数值估算</vt:lpstr>
      <vt:lpstr>超相对论电子气体的Pauli顺磁磁矩产生的诱导磁场</vt:lpstr>
      <vt:lpstr>PowerPoint 演示文稿</vt:lpstr>
      <vt:lpstr>物理原因</vt:lpstr>
      <vt:lpstr>III. Landau 逆磁性  (Landau diamagnetic susceptibility) </vt:lpstr>
      <vt:lpstr>PowerPoint 演示文稿</vt:lpstr>
      <vt:lpstr>超相对论电子气体的Pauli顺磁磁矩产生的诱导磁场</vt:lpstr>
      <vt:lpstr>III. Landau 逆磁性  (Landau diamagnetic susceptibility) </vt:lpstr>
      <vt:lpstr>PowerPoint 演示文稿</vt:lpstr>
      <vt:lpstr>超强磁场B &gt; Bcr 情形</vt:lpstr>
      <vt:lpstr>超强磁场B &gt; Bcr 情形 (简并的Landau柱面)</vt:lpstr>
      <vt:lpstr> 磁星超强磁场的物理本质 ─ 各向异性中子超流体 3P2中子Cooper对的 顺磁磁化现象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sony</dc:creator>
  <cp:lastModifiedBy>sony</cp:lastModifiedBy>
  <cp:revision>9</cp:revision>
  <dcterms:created xsi:type="dcterms:W3CDTF">2013-08-14T01:59:48Z</dcterms:created>
  <dcterms:modified xsi:type="dcterms:W3CDTF">2013-08-15T08:49:17Z</dcterms:modified>
</cp:coreProperties>
</file>